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43559413" cy="24479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9FBC"/>
    <a:srgbClr val="4475A2"/>
    <a:srgbClr val="4275A2"/>
    <a:srgbClr val="4474A1"/>
    <a:srgbClr val="990000"/>
    <a:srgbClr val="F8F8F8"/>
    <a:srgbClr val="BC9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1" d="100"/>
          <a:sy n="21" d="100"/>
        </p:scale>
        <p:origin x="344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4927" y="4006212"/>
            <a:ext cx="32669560" cy="8522406"/>
          </a:xfrm>
        </p:spPr>
        <p:txBody>
          <a:bodyPr anchor="b"/>
          <a:lstStyle>
            <a:lvl1pPr algn="ctr">
              <a:defRPr sz="214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4927" y="12857275"/>
            <a:ext cx="32669560" cy="5910150"/>
          </a:xfrm>
        </p:spPr>
        <p:txBody>
          <a:bodyPr/>
          <a:lstStyle>
            <a:lvl1pPr marL="0" indent="0" algn="ctr">
              <a:buNone/>
              <a:defRPr sz="8567"/>
            </a:lvl1pPr>
            <a:lvl2pPr marL="1631930" indent="0" algn="ctr">
              <a:buNone/>
              <a:defRPr sz="7139"/>
            </a:lvl2pPr>
            <a:lvl3pPr marL="3263859" indent="0" algn="ctr">
              <a:buNone/>
              <a:defRPr sz="6425"/>
            </a:lvl3pPr>
            <a:lvl4pPr marL="4895789" indent="0" algn="ctr">
              <a:buNone/>
              <a:defRPr sz="5711"/>
            </a:lvl4pPr>
            <a:lvl5pPr marL="6527719" indent="0" algn="ctr">
              <a:buNone/>
              <a:defRPr sz="5711"/>
            </a:lvl5pPr>
            <a:lvl6pPr marL="8159648" indent="0" algn="ctr">
              <a:buNone/>
              <a:defRPr sz="5711"/>
            </a:lvl6pPr>
            <a:lvl7pPr marL="9791578" indent="0" algn="ctr">
              <a:buNone/>
              <a:defRPr sz="5711"/>
            </a:lvl7pPr>
            <a:lvl8pPr marL="11423508" indent="0" algn="ctr">
              <a:buNone/>
              <a:defRPr sz="5711"/>
            </a:lvl8pPr>
            <a:lvl9pPr marL="13055437" indent="0" algn="ctr">
              <a:buNone/>
              <a:defRPr sz="57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15. 1. 2024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784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15. 1. 2024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290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72205" y="1303293"/>
            <a:ext cx="9392498" cy="20745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4709" y="1303293"/>
            <a:ext cx="27633003" cy="207450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15. 1. 2024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05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15. 1. 2024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976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022" y="6102817"/>
            <a:ext cx="37569994" cy="10182686"/>
          </a:xfrm>
        </p:spPr>
        <p:txBody>
          <a:bodyPr anchor="b"/>
          <a:lstStyle>
            <a:lvl1pPr>
              <a:defRPr sz="214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2022" y="16381835"/>
            <a:ext cx="37569994" cy="5354834"/>
          </a:xfrm>
        </p:spPr>
        <p:txBody>
          <a:bodyPr/>
          <a:lstStyle>
            <a:lvl1pPr marL="0" indent="0">
              <a:buNone/>
              <a:defRPr sz="8567">
                <a:solidFill>
                  <a:schemeClr val="tx1">
                    <a:tint val="75000"/>
                  </a:schemeClr>
                </a:solidFill>
              </a:defRPr>
            </a:lvl1pPr>
            <a:lvl2pPr marL="1631930" indent="0">
              <a:buNone/>
              <a:defRPr sz="7139">
                <a:solidFill>
                  <a:schemeClr val="tx1">
                    <a:tint val="75000"/>
                  </a:schemeClr>
                </a:solidFill>
              </a:defRPr>
            </a:lvl2pPr>
            <a:lvl3pPr marL="3263859" indent="0">
              <a:buNone/>
              <a:defRPr sz="6425">
                <a:solidFill>
                  <a:schemeClr val="tx1">
                    <a:tint val="75000"/>
                  </a:schemeClr>
                </a:solidFill>
              </a:defRPr>
            </a:lvl3pPr>
            <a:lvl4pPr marL="4895789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4pPr>
            <a:lvl5pPr marL="6527719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5pPr>
            <a:lvl6pPr marL="8159648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6pPr>
            <a:lvl7pPr marL="9791578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7pPr>
            <a:lvl8pPr marL="11423508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8pPr>
            <a:lvl9pPr marL="13055437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15. 1. 2024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524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4709" y="6516467"/>
            <a:ext cx="18512751" cy="155318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51953" y="6516467"/>
            <a:ext cx="18512751" cy="155318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15. 1. 2024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937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3" y="1303295"/>
            <a:ext cx="37569994" cy="47315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0385" y="6000818"/>
            <a:ext cx="18427672" cy="2940908"/>
          </a:xfrm>
        </p:spPr>
        <p:txBody>
          <a:bodyPr anchor="b"/>
          <a:lstStyle>
            <a:lvl1pPr marL="0" indent="0">
              <a:buNone/>
              <a:defRPr sz="8567" b="1"/>
            </a:lvl1pPr>
            <a:lvl2pPr marL="1631930" indent="0">
              <a:buNone/>
              <a:defRPr sz="7139" b="1"/>
            </a:lvl2pPr>
            <a:lvl3pPr marL="3263859" indent="0">
              <a:buNone/>
              <a:defRPr sz="6425" b="1"/>
            </a:lvl3pPr>
            <a:lvl4pPr marL="4895789" indent="0">
              <a:buNone/>
              <a:defRPr sz="5711" b="1"/>
            </a:lvl4pPr>
            <a:lvl5pPr marL="6527719" indent="0">
              <a:buNone/>
              <a:defRPr sz="5711" b="1"/>
            </a:lvl5pPr>
            <a:lvl6pPr marL="8159648" indent="0">
              <a:buNone/>
              <a:defRPr sz="5711" b="1"/>
            </a:lvl6pPr>
            <a:lvl7pPr marL="9791578" indent="0">
              <a:buNone/>
              <a:defRPr sz="5711" b="1"/>
            </a:lvl7pPr>
            <a:lvl8pPr marL="11423508" indent="0">
              <a:buNone/>
              <a:defRPr sz="5711" b="1"/>
            </a:lvl8pPr>
            <a:lvl9pPr marL="13055437" indent="0">
              <a:buNone/>
              <a:defRPr sz="57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0385" y="8941726"/>
            <a:ext cx="18427672" cy="131519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51953" y="6000818"/>
            <a:ext cx="18518424" cy="2940908"/>
          </a:xfrm>
        </p:spPr>
        <p:txBody>
          <a:bodyPr anchor="b"/>
          <a:lstStyle>
            <a:lvl1pPr marL="0" indent="0">
              <a:buNone/>
              <a:defRPr sz="8567" b="1"/>
            </a:lvl1pPr>
            <a:lvl2pPr marL="1631930" indent="0">
              <a:buNone/>
              <a:defRPr sz="7139" b="1"/>
            </a:lvl2pPr>
            <a:lvl3pPr marL="3263859" indent="0">
              <a:buNone/>
              <a:defRPr sz="6425" b="1"/>
            </a:lvl3pPr>
            <a:lvl4pPr marL="4895789" indent="0">
              <a:buNone/>
              <a:defRPr sz="5711" b="1"/>
            </a:lvl4pPr>
            <a:lvl5pPr marL="6527719" indent="0">
              <a:buNone/>
              <a:defRPr sz="5711" b="1"/>
            </a:lvl5pPr>
            <a:lvl6pPr marL="8159648" indent="0">
              <a:buNone/>
              <a:defRPr sz="5711" b="1"/>
            </a:lvl6pPr>
            <a:lvl7pPr marL="9791578" indent="0">
              <a:buNone/>
              <a:defRPr sz="5711" b="1"/>
            </a:lvl7pPr>
            <a:lvl8pPr marL="11423508" indent="0">
              <a:buNone/>
              <a:defRPr sz="5711" b="1"/>
            </a:lvl8pPr>
            <a:lvl9pPr marL="13055437" indent="0">
              <a:buNone/>
              <a:defRPr sz="57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51953" y="8941726"/>
            <a:ext cx="18518424" cy="131519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15. 1. 2024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461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15. 1. 2024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236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15. 1. 2024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397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5" y="1631950"/>
            <a:ext cx="14049043" cy="5711825"/>
          </a:xfrm>
        </p:spPr>
        <p:txBody>
          <a:bodyPr anchor="b"/>
          <a:lstStyle>
            <a:lvl1pPr>
              <a:defRPr sz="114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8424" y="3524560"/>
            <a:ext cx="22051953" cy="17396134"/>
          </a:xfrm>
        </p:spPr>
        <p:txBody>
          <a:bodyPr/>
          <a:lstStyle>
            <a:lvl1pPr>
              <a:defRPr sz="11422"/>
            </a:lvl1pPr>
            <a:lvl2pPr>
              <a:defRPr sz="9994"/>
            </a:lvl2pPr>
            <a:lvl3pPr>
              <a:defRPr sz="8567"/>
            </a:lvl3pPr>
            <a:lvl4pPr>
              <a:defRPr sz="7139"/>
            </a:lvl4pPr>
            <a:lvl5pPr>
              <a:defRPr sz="7139"/>
            </a:lvl5pPr>
            <a:lvl6pPr>
              <a:defRPr sz="7139"/>
            </a:lvl6pPr>
            <a:lvl7pPr>
              <a:defRPr sz="7139"/>
            </a:lvl7pPr>
            <a:lvl8pPr>
              <a:defRPr sz="7139"/>
            </a:lvl8pPr>
            <a:lvl9pPr>
              <a:defRPr sz="713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0385" y="7343775"/>
            <a:ext cx="14049043" cy="13605252"/>
          </a:xfrm>
        </p:spPr>
        <p:txBody>
          <a:bodyPr/>
          <a:lstStyle>
            <a:lvl1pPr marL="0" indent="0">
              <a:buNone/>
              <a:defRPr sz="5711"/>
            </a:lvl1pPr>
            <a:lvl2pPr marL="1631930" indent="0">
              <a:buNone/>
              <a:defRPr sz="4997"/>
            </a:lvl2pPr>
            <a:lvl3pPr marL="3263859" indent="0">
              <a:buNone/>
              <a:defRPr sz="4283"/>
            </a:lvl3pPr>
            <a:lvl4pPr marL="4895789" indent="0">
              <a:buNone/>
              <a:defRPr sz="3569"/>
            </a:lvl4pPr>
            <a:lvl5pPr marL="6527719" indent="0">
              <a:buNone/>
              <a:defRPr sz="3569"/>
            </a:lvl5pPr>
            <a:lvl6pPr marL="8159648" indent="0">
              <a:buNone/>
              <a:defRPr sz="3569"/>
            </a:lvl6pPr>
            <a:lvl7pPr marL="9791578" indent="0">
              <a:buNone/>
              <a:defRPr sz="3569"/>
            </a:lvl7pPr>
            <a:lvl8pPr marL="11423508" indent="0">
              <a:buNone/>
              <a:defRPr sz="3569"/>
            </a:lvl8pPr>
            <a:lvl9pPr marL="13055437" indent="0">
              <a:buNone/>
              <a:defRPr sz="356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15. 1. 2024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64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5" y="1631950"/>
            <a:ext cx="14049043" cy="5711825"/>
          </a:xfrm>
        </p:spPr>
        <p:txBody>
          <a:bodyPr anchor="b"/>
          <a:lstStyle>
            <a:lvl1pPr>
              <a:defRPr sz="114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18424" y="3524560"/>
            <a:ext cx="22051953" cy="17396134"/>
          </a:xfrm>
        </p:spPr>
        <p:txBody>
          <a:bodyPr anchor="t"/>
          <a:lstStyle>
            <a:lvl1pPr marL="0" indent="0">
              <a:buNone/>
              <a:defRPr sz="11422"/>
            </a:lvl1pPr>
            <a:lvl2pPr marL="1631930" indent="0">
              <a:buNone/>
              <a:defRPr sz="9994"/>
            </a:lvl2pPr>
            <a:lvl3pPr marL="3263859" indent="0">
              <a:buNone/>
              <a:defRPr sz="8567"/>
            </a:lvl3pPr>
            <a:lvl4pPr marL="4895789" indent="0">
              <a:buNone/>
              <a:defRPr sz="7139"/>
            </a:lvl4pPr>
            <a:lvl5pPr marL="6527719" indent="0">
              <a:buNone/>
              <a:defRPr sz="7139"/>
            </a:lvl5pPr>
            <a:lvl6pPr marL="8159648" indent="0">
              <a:buNone/>
              <a:defRPr sz="7139"/>
            </a:lvl6pPr>
            <a:lvl7pPr marL="9791578" indent="0">
              <a:buNone/>
              <a:defRPr sz="7139"/>
            </a:lvl7pPr>
            <a:lvl8pPr marL="11423508" indent="0">
              <a:buNone/>
              <a:defRPr sz="7139"/>
            </a:lvl8pPr>
            <a:lvl9pPr marL="13055437" indent="0">
              <a:buNone/>
              <a:defRPr sz="71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0385" y="7343775"/>
            <a:ext cx="14049043" cy="13605252"/>
          </a:xfrm>
        </p:spPr>
        <p:txBody>
          <a:bodyPr/>
          <a:lstStyle>
            <a:lvl1pPr marL="0" indent="0">
              <a:buNone/>
              <a:defRPr sz="5711"/>
            </a:lvl1pPr>
            <a:lvl2pPr marL="1631930" indent="0">
              <a:buNone/>
              <a:defRPr sz="4997"/>
            </a:lvl2pPr>
            <a:lvl3pPr marL="3263859" indent="0">
              <a:buNone/>
              <a:defRPr sz="4283"/>
            </a:lvl3pPr>
            <a:lvl4pPr marL="4895789" indent="0">
              <a:buNone/>
              <a:defRPr sz="3569"/>
            </a:lvl4pPr>
            <a:lvl5pPr marL="6527719" indent="0">
              <a:buNone/>
              <a:defRPr sz="3569"/>
            </a:lvl5pPr>
            <a:lvl6pPr marL="8159648" indent="0">
              <a:buNone/>
              <a:defRPr sz="3569"/>
            </a:lvl6pPr>
            <a:lvl7pPr marL="9791578" indent="0">
              <a:buNone/>
              <a:defRPr sz="3569"/>
            </a:lvl7pPr>
            <a:lvl8pPr marL="11423508" indent="0">
              <a:buNone/>
              <a:defRPr sz="3569"/>
            </a:lvl8pPr>
            <a:lvl9pPr marL="13055437" indent="0">
              <a:buNone/>
              <a:defRPr sz="356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15. 1. 2024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159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4710" y="1303295"/>
            <a:ext cx="37569994" cy="4731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710" y="6516467"/>
            <a:ext cx="37569994" cy="15531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4710" y="22688640"/>
            <a:ext cx="9800868" cy="1303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FB0D3-4007-4EE1-BA4A-10D34516EB68}" type="datetimeFigureOut">
              <a:rPr lang="sk-SK" smtClean="0"/>
              <a:t>15. 1. 2024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29056" y="22688640"/>
            <a:ext cx="14701302" cy="1303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63835" y="22688640"/>
            <a:ext cx="9800868" cy="1303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283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 dir="d"/>
  </p:transition>
  <p:txStyles>
    <p:titleStyle>
      <a:lvl1pPr algn="l" defTabSz="3263859" rtl="0" eaLnBrk="1" latinLnBrk="0" hangingPunct="1">
        <a:lnSpc>
          <a:spcPct val="90000"/>
        </a:lnSpc>
        <a:spcBef>
          <a:spcPct val="0"/>
        </a:spcBef>
        <a:buNone/>
        <a:defRPr sz="157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5965" indent="-815965" algn="l" defTabSz="3263859" rtl="0" eaLnBrk="1" latinLnBrk="0" hangingPunct="1">
        <a:lnSpc>
          <a:spcPct val="90000"/>
        </a:lnSpc>
        <a:spcBef>
          <a:spcPts val="3569"/>
        </a:spcBef>
        <a:buFont typeface="Arial" panose="020B0604020202020204" pitchFamily="34" charset="0"/>
        <a:buChar char="•"/>
        <a:defRPr sz="9994" kern="1200">
          <a:solidFill>
            <a:schemeClr val="tx1"/>
          </a:solidFill>
          <a:latin typeface="+mn-lt"/>
          <a:ea typeface="+mn-ea"/>
          <a:cs typeface="+mn-cs"/>
        </a:defRPr>
      </a:lvl1pPr>
      <a:lvl2pPr marL="2447895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8567" kern="1200">
          <a:solidFill>
            <a:schemeClr val="tx1"/>
          </a:solidFill>
          <a:latin typeface="+mn-lt"/>
          <a:ea typeface="+mn-ea"/>
          <a:cs typeface="+mn-cs"/>
        </a:defRPr>
      </a:lvl2pPr>
      <a:lvl3pPr marL="4079824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7139" kern="1200">
          <a:solidFill>
            <a:schemeClr val="tx1"/>
          </a:solidFill>
          <a:latin typeface="+mn-lt"/>
          <a:ea typeface="+mn-ea"/>
          <a:cs typeface="+mn-cs"/>
        </a:defRPr>
      </a:lvl3pPr>
      <a:lvl4pPr marL="5711754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4pPr>
      <a:lvl5pPr marL="7343684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5pPr>
      <a:lvl6pPr marL="8975613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6pPr>
      <a:lvl7pPr marL="10607543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7pPr>
      <a:lvl8pPr marL="12239473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8pPr>
      <a:lvl9pPr marL="13871402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1pPr>
      <a:lvl2pPr marL="1631930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2pPr>
      <a:lvl3pPr marL="3263859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3pPr>
      <a:lvl4pPr marL="4895789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4pPr>
      <a:lvl5pPr marL="6527719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5pPr>
      <a:lvl6pPr marL="8159648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6pPr>
      <a:lvl7pPr marL="9791578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7pPr>
      <a:lvl8pPr marL="11423508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8pPr>
      <a:lvl9pPr marL="13055437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onf.uni-obuda.hu/sami2019" TargetMode="External"/><Relationship Id="rId4" Type="http://schemas.openxmlformats.org/officeDocument/2006/relationships/hyperlink" Target="mailto:elfa@elfa.s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980736" y="2393591"/>
            <a:ext cx="35155744" cy="3303225"/>
          </a:xfrm>
          <a:prstGeom prst="rect">
            <a:avLst/>
          </a:prstGeom>
          <a:solidFill>
            <a:srgbClr val="609FBC"/>
          </a:solidFill>
          <a:ln w="9525" algn="in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30556" tIns="130556" rIns="130556" bIns="130556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k-SK" sz="88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sz="88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sk-SK" sz="8800" i="1" dirty="0" err="1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</a:t>
            </a:r>
            <a:r>
              <a:rPr lang="sk-SK" sz="88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k-SK" sz="54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Author1, D. Author2, M. Author3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6980736" y="1041138"/>
            <a:ext cx="35155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400" i="1" dirty="0">
                <a:latin typeface="Arial" panose="020B0604020202020204" pitchFamily="34" charset="0"/>
                <a:cs typeface="Arial" panose="020B0604020202020204" pitchFamily="34" charset="0"/>
              </a:rPr>
              <a:t>January 25-27, 2024, Stará Lesná, Slovakia</a:t>
            </a:r>
          </a:p>
        </p:txBody>
      </p:sp>
      <p:pic>
        <p:nvPicPr>
          <p:cNvPr id="6" name="Obrázok 5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408" y="21360330"/>
            <a:ext cx="2396565" cy="1923806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891772" y="20663864"/>
            <a:ext cx="5223828" cy="664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54" b="1" i="1" dirty="0" err="1">
                <a:solidFill>
                  <a:srgbClr val="609FBC"/>
                </a:solidFill>
              </a:rPr>
              <a:t>Back</a:t>
            </a:r>
            <a:r>
              <a:rPr lang="sk-SK" sz="3654" b="1" i="1" dirty="0">
                <a:solidFill>
                  <a:srgbClr val="609FBC"/>
                </a:solidFill>
              </a:rPr>
              <a:t> to Schedule            </a:t>
            </a:r>
          </a:p>
        </p:txBody>
      </p:sp>
      <p:sp>
        <p:nvSpPr>
          <p:cNvPr id="2" name="BlokTextu 1"/>
          <p:cNvSpPr txBox="1"/>
          <p:nvPr/>
        </p:nvSpPr>
        <p:spPr>
          <a:xfrm>
            <a:off x="6980736" y="6321483"/>
            <a:ext cx="35155744" cy="16072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— In this paper, the research on the identification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 person in the video broadcast through the IP stream is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presented. The software solution is created based on the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analysis of face detection methods and current related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researches. The crucial part is the identification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individual (university staff) in the IP stream. Training is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carried out prior to the identification process. The software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solution in form of the web application is created to enable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live streaming. It further promotes the functionalities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discussion and voting on questions. System administrator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interface is created to allow control over person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identification and management of questions. Another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essential part focuses on the processing and storing data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from discussion or voting. The research verifies the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reliability of identified persons through the series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experimental tests.</a:t>
            </a:r>
          </a:p>
          <a:p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I. INTRODUCTION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presented research is focused on the development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a system for enabling the live broadcast from assembly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Poprad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city council or may be applied to any other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analogous event related to education.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Proposed system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incorporates automatic PTZ camera system control being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based on the active speaker. Broadcasting per se is to be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accessible through web interface or dedicated mobile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applications. These applications will allow citizens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engage in the current process through discussion and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voting.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main objective of the research is identification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objects, specifically human beings. As the object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interest, the human face is selected. The identification is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 deployed on the video streamed through the IP stream.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methods and procedures for face recognition are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analyzed and also deployed in the created solution.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Another part of this research is proposal of a web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solution for broadcasting of live stream from the council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gathering.</a:t>
            </a:r>
          </a:p>
          <a:p>
            <a:pPr algn="just"/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II. OPEN</a:t>
            </a:r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CV LIBRARY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library called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OpenCV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[1] is built on a common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infrastructure designed for the development 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computerbased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applications. Library is released under a BSD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license and hence it is free for both, academic and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commercial user. While utilizing over 2500 algorithms, it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offers a wide range of tools for recognition of faces,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dentification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of objects, capturing human motion in a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video, recording object movement, finding similar images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from an image database, eye tracking etc. Further, it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implements the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algorithm for face recognition.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A. Face recognition using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algorithm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general, the algorithm selects the relevant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information from the image and encodes it as efficiently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 possible. In case of face recognition, a set of images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same individual is evaluated for differences.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algorithm calculates eigenvectors from </a:t>
            </a:r>
            <a:b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covariance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matrix from a set of face images [2].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Each image from the set containing the face creates an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eigenvector. Vectors define the differences between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frames. A set of vectors is referred to as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Each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face can be represented by a linear combination of these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where their amount can be reduced to those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with the highest values and hence higher system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efficiency can be achieved. The goal of the algorithm is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develop a system that does not compare the images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each other but rather their characteristic weights.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algorithm may be implemented through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following steps: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1. Formation of a face-image database, calculation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determination of the face space.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2. Calculation of its set of weights, once a new image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found.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3. Determination if the face is present in the image.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4. Finally, checking if the image corresponds to a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known face stored in database.</a:t>
            </a:r>
          </a:p>
          <a:p>
            <a:pPr algn="just"/>
            <a:endParaRPr lang="sk-SK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VI. CONCLUSION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goal of presented research was development of a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solution for identification of the person visible in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broadcast through the IP stream. The paper analyses two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libraries capable of face recognition that both use different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algorithm for the recognition process. Another part is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considered with the identification of persons in the IP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stream. This includes development of experimental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software solution consisted of three separate parts.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result of this research includes also testing of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recognition reliability using the chosen solution. From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measured data, charts are formed and consider several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obstructions that may appear in the overall recognition.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ACKNOWLEDGMENT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publication is the result of the Project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implementation: University Science Park for Innovation Applications Supported by Knowledge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Technology, Phase II., ITMS: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333333333333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supported by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Research &amp;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Inovation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Operational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funded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by the ERDF. We support research activities in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Slovakia/This project is being co-financed by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European Union.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933589" y="14717348"/>
            <a:ext cx="9257979" cy="3288633"/>
          </a:xfrm>
          <a:prstGeom prst="rect">
            <a:avLst/>
          </a:prstGeom>
        </p:spPr>
      </p:pic>
      <p:sp>
        <p:nvSpPr>
          <p:cNvPr id="10" name="BlokTextu 5"/>
          <p:cNvSpPr txBox="1"/>
          <p:nvPr/>
        </p:nvSpPr>
        <p:spPr>
          <a:xfrm>
            <a:off x="205824" y="2393591"/>
            <a:ext cx="659572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/>
              <a:t>SAMI 2024 </a:t>
            </a:r>
            <a:br>
              <a:rPr lang="sk-SK" sz="3200" b="1" dirty="0"/>
            </a:br>
            <a:r>
              <a:rPr lang="sk-SK" sz="3200" dirty="0"/>
              <a:t>Conference Office </a:t>
            </a:r>
          </a:p>
          <a:p>
            <a:pPr algn="ctr"/>
            <a:endParaRPr lang="sk-SK" sz="3200" dirty="0"/>
          </a:p>
          <a:p>
            <a:pPr algn="ctr"/>
            <a:r>
              <a:rPr lang="sk-SK" sz="3200" dirty="0" err="1"/>
              <a:t>elfa</a:t>
            </a:r>
            <a:r>
              <a:rPr lang="sk-SK" sz="3200" dirty="0"/>
              <a:t>, s.r.o.</a:t>
            </a:r>
          </a:p>
          <a:p>
            <a:pPr algn="ctr"/>
            <a:r>
              <a:rPr lang="sk-SK" sz="3200" dirty="0"/>
              <a:t>Park Komenského 7,</a:t>
            </a:r>
          </a:p>
          <a:p>
            <a:pPr algn="ctr"/>
            <a:r>
              <a:rPr lang="sk-SK" sz="3200" dirty="0"/>
              <a:t>040 01 Košice</a:t>
            </a:r>
          </a:p>
          <a:p>
            <a:pPr algn="ctr"/>
            <a:r>
              <a:rPr lang="sk-SK" sz="3200" dirty="0"/>
              <a:t>Slovakia</a:t>
            </a:r>
          </a:p>
          <a:p>
            <a:pPr algn="ctr"/>
            <a:endParaRPr lang="sk-SK" sz="3200" dirty="0"/>
          </a:p>
          <a:p>
            <a:pPr algn="ctr"/>
            <a:r>
              <a:rPr lang="sk-SK" sz="3200" dirty="0"/>
              <a:t>tel.: + 421-55-625 3839</a:t>
            </a:r>
          </a:p>
          <a:p>
            <a:pPr algn="ctr"/>
            <a:r>
              <a:rPr lang="sk-SK" sz="3200" dirty="0"/>
              <a:t>fax: + 421-55-726 5195</a:t>
            </a:r>
          </a:p>
          <a:p>
            <a:pPr algn="ctr"/>
            <a:r>
              <a:rPr lang="sk-SK" sz="3200" dirty="0"/>
              <a:t>e-mail: </a:t>
            </a:r>
            <a:r>
              <a:rPr lang="sk-SK" sz="3200" dirty="0">
                <a:hlinkClick r:id="rId4"/>
              </a:rPr>
              <a:t>elfa@elfa.sk</a:t>
            </a:r>
            <a:r>
              <a:rPr lang="sk-SK" sz="3200" dirty="0"/>
              <a:t> </a:t>
            </a:r>
          </a:p>
          <a:p>
            <a:pPr algn="ctr"/>
            <a:r>
              <a:rPr lang="sk-SK" sz="3200" u="sng" dirty="0">
                <a:solidFill>
                  <a:srgbClr val="0563C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</a:t>
            </a:r>
            <a:r>
              <a:rPr lang="sk-SK" sz="3200" u="sng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://conf.uni-obuda.hu</a:t>
            </a:r>
            <a:br>
              <a:rPr lang="sk-SK" sz="3200" u="sng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sk-SK" sz="3200" u="sng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/sami20</a:t>
            </a:r>
            <a:r>
              <a:rPr lang="sk-SK" sz="3200" u="sng" dirty="0">
                <a:solidFill>
                  <a:srgbClr val="0070C0"/>
                </a:solidFill>
              </a:rPr>
              <a:t>24</a:t>
            </a:r>
          </a:p>
          <a:p>
            <a:pPr algn="ctr"/>
            <a:r>
              <a:rPr lang="sk-SK" sz="3200" u="sng" dirty="0"/>
              <a:t> </a:t>
            </a:r>
            <a:r>
              <a:rPr lang="sk-SK" sz="3200" dirty="0"/>
              <a:t> </a:t>
            </a:r>
          </a:p>
          <a:p>
            <a:pPr algn="r"/>
            <a:r>
              <a:rPr lang="sk-SK" sz="3200" dirty="0"/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25300970"/>
      </p:ext>
    </p:extLst>
  </p:cSld>
  <p:clrMapOvr>
    <a:masterClrMapping/>
  </p:clrMapOvr>
  <p:transition>
    <p:push dir="d"/>
  </p:transition>
</p:sld>
</file>

<file path=ppt/theme/theme1.xml><?xml version="1.0" encoding="utf-8"?>
<a:theme xmlns:a="http://schemas.openxmlformats.org/drawingml/2006/main" name="Motív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884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SAMI</dc:title>
  <dc:creator>Stefan Fejedelem</dc:creator>
  <cp:lastModifiedBy>Szakál Anikó</cp:lastModifiedBy>
  <cp:revision>50</cp:revision>
  <dcterms:created xsi:type="dcterms:W3CDTF">2014-11-27T07:44:11Z</dcterms:created>
  <dcterms:modified xsi:type="dcterms:W3CDTF">2024-01-15T14:46:11Z</dcterms:modified>
</cp:coreProperties>
</file>