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2" r:id="rId2"/>
    <p:sldId id="328" r:id="rId3"/>
    <p:sldId id="368" r:id="rId4"/>
    <p:sldId id="353" r:id="rId5"/>
    <p:sldId id="355" r:id="rId6"/>
    <p:sldId id="356" r:id="rId7"/>
    <p:sldId id="357" r:id="rId8"/>
    <p:sldId id="358" r:id="rId9"/>
    <p:sldId id="366" r:id="rId10"/>
    <p:sldId id="361" r:id="rId11"/>
    <p:sldId id="362" r:id="rId12"/>
    <p:sldId id="363" r:id="rId13"/>
    <p:sldId id="367" r:id="rId14"/>
    <p:sldId id="370" r:id="rId15"/>
    <p:sldId id="371" r:id="rId16"/>
    <p:sldId id="35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8BAAE"/>
    <a:srgbClr val="CCACA3"/>
    <a:srgbClr val="D6D6F5"/>
    <a:srgbClr val="85FFE0"/>
    <a:srgbClr val="FF9900"/>
    <a:srgbClr val="FF6600"/>
    <a:srgbClr val="FDEFE9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redný štýl 1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Štýl s motívom 2 - zvýrazneni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6327" autoAdjust="0"/>
  </p:normalViewPr>
  <p:slideViewPr>
    <p:cSldViewPr>
      <p:cViewPr varScale="1">
        <p:scale>
          <a:sx n="92" d="100"/>
          <a:sy n="92" d="100"/>
        </p:scale>
        <p:origin x="11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05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3CB66-D2E1-4EFE-9F88-65598CB95A42}" type="datetimeFigureOut">
              <a:rPr lang="sk-SK" smtClean="0"/>
              <a:pPr/>
              <a:t>13.1.2021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1020-744A-4BA3-9512-D016CA461E0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3791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3760B-C415-4909-A0F3-FFC117C6CE2C}" type="datetimeFigureOut">
              <a:rPr lang="sk-SK" smtClean="0"/>
              <a:pPr/>
              <a:t>13.1.2021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705EE-7B40-452A-86B0-13DCF6DBFA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55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033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39099"/>
            <a:ext cx="7772400" cy="1758057"/>
          </a:xfrm>
        </p:spPr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BlokTextu 3"/>
          <p:cNvSpPr txBox="1"/>
          <p:nvPr userDrawn="1"/>
        </p:nvSpPr>
        <p:spPr>
          <a:xfrm>
            <a:off x="3366126" y="836713"/>
            <a:ext cx="4785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Ing. Roman Michalík</a:t>
            </a:r>
          </a:p>
          <a:p>
            <a:r>
              <a:rPr lang="sk-SK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Katedra riadiacich a informačných systémov</a:t>
            </a:r>
          </a:p>
          <a:p>
            <a:r>
              <a:rPr lang="sk-SK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Fakulta elektrotechniky a informačných technológií</a:t>
            </a:r>
          </a:p>
          <a:p>
            <a:r>
              <a:rPr lang="sk-SK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Žilinská univerzita v Žiline</a:t>
            </a:r>
          </a:p>
          <a:p>
            <a:r>
              <a:rPr lang="sk-SK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E-mail: roman.michalik@fel.uniza.sk</a:t>
            </a:r>
          </a:p>
        </p:txBody>
      </p:sp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05" y="815258"/>
            <a:ext cx="1184312" cy="563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96674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BlokTextu 4"/>
          <p:cNvSpPr txBox="1"/>
          <p:nvPr userDrawn="1"/>
        </p:nvSpPr>
        <p:spPr>
          <a:xfrm>
            <a:off x="8532440" y="63093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fld id="{233FB0D6-72AE-476B-8B8F-749422F75844}" type="slidenum">
              <a:rPr lang="sk-SK" sz="1400" smtClean="0"/>
              <a:pPr lvl="0"/>
              <a:t>‹#›</a:t>
            </a:fld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09232988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9079"/>
          </a:xfr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BlokTextu 3"/>
          <p:cNvSpPr txBox="1"/>
          <p:nvPr userDrawn="1"/>
        </p:nvSpPr>
        <p:spPr>
          <a:xfrm>
            <a:off x="8532440" y="63093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fld id="{233FB0D6-72AE-476B-8B8F-749422F75844}" type="slidenum">
              <a:rPr lang="sk-SK" sz="1400" smtClean="0"/>
              <a:pPr lvl="0"/>
              <a:t>‹#›</a:t>
            </a:fld>
            <a:endParaRPr lang="sk-SK" sz="1400" dirty="0"/>
          </a:p>
        </p:txBody>
      </p:sp>
      <p:sp>
        <p:nvSpPr>
          <p:cNvPr id="5" name="Obdĺžnik 4"/>
          <p:cNvSpPr/>
          <p:nvPr userDrawn="1"/>
        </p:nvSpPr>
        <p:spPr>
          <a:xfrm>
            <a:off x="1" y="811721"/>
            <a:ext cx="107504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6" name="Obdĺžnik 5"/>
          <p:cNvSpPr/>
          <p:nvPr userDrawn="1"/>
        </p:nvSpPr>
        <p:spPr>
          <a:xfrm>
            <a:off x="179512" y="811721"/>
            <a:ext cx="8964488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</p:spTree>
    <p:extLst>
      <p:ext uri="{BB962C8B-B14F-4D97-AF65-F5344CB8AC3E}">
        <p14:creationId xmlns:p14="http://schemas.microsoft.com/office/powerpoint/2010/main" val="2927448444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67464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674641"/>
          </a:xfr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BlokTextu 3"/>
          <p:cNvSpPr txBox="1"/>
          <p:nvPr userDrawn="1"/>
        </p:nvSpPr>
        <p:spPr>
          <a:xfrm>
            <a:off x="8532440" y="63093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fld id="{233FB0D6-72AE-476B-8B8F-749422F75844}" type="slidenum">
              <a:rPr lang="sk-SK" sz="1400" smtClean="0"/>
              <a:pPr lvl="0"/>
              <a:t>‹#›</a:t>
            </a:fld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99015209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 userDrawn="1">
            <p:ph type="ctrTitle"/>
          </p:nvPr>
        </p:nvSpPr>
        <p:spPr>
          <a:xfrm>
            <a:off x="3206080" y="980732"/>
            <a:ext cx="5542384" cy="1778731"/>
          </a:xfrm>
        </p:spPr>
        <p:txBody>
          <a:bodyPr anchor="t">
            <a:normAutofit/>
          </a:bodyPr>
          <a:lstStyle/>
          <a:p>
            <a:pPr algn="l"/>
            <a:r>
              <a:rPr lang="sk-SK" sz="3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Upravte štýly predlohy textu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 userDrawn="1">
            <p:ph type="subTitle" idx="1"/>
          </p:nvPr>
        </p:nvSpPr>
        <p:spPr>
          <a:xfrm>
            <a:off x="3203848" y="3092459"/>
            <a:ext cx="5616624" cy="141666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algn="l"/>
            <a:r>
              <a:rPr lang="sk-SK">
                <a:latin typeface="Arial" pitchFamily="34" charset="0"/>
                <a:cs typeface="Arial" pitchFamily="34" charset="0"/>
              </a:rPr>
              <a:t>Upravte štýl predlohy podnadpisov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6674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980729"/>
            <a:ext cx="8640960" cy="496855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BlokTextu 3"/>
          <p:cNvSpPr txBox="1"/>
          <p:nvPr userDrawn="1"/>
        </p:nvSpPr>
        <p:spPr>
          <a:xfrm>
            <a:off x="8532440" y="6309323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3FB0D6-72AE-476B-8B8F-749422F75844}" type="slidenum">
              <a:rPr lang="sk-SK" sz="1400" i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pPr/>
              <a:t>‹#›</a:t>
            </a:fld>
            <a:r>
              <a:rPr lang="sk-SK" sz="1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/15</a:t>
            </a:r>
          </a:p>
        </p:txBody>
      </p:sp>
      <p:sp>
        <p:nvSpPr>
          <p:cNvPr id="5" name="Obdĺžnik 4"/>
          <p:cNvSpPr/>
          <p:nvPr userDrawn="1"/>
        </p:nvSpPr>
        <p:spPr>
          <a:xfrm>
            <a:off x="1" y="811721"/>
            <a:ext cx="107504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6" name="Obdĺžnik 5"/>
          <p:cNvSpPr/>
          <p:nvPr userDrawn="1"/>
        </p:nvSpPr>
        <p:spPr>
          <a:xfrm>
            <a:off x="179512" y="811721"/>
            <a:ext cx="8964488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7" name="BlokTextu 6"/>
          <p:cNvSpPr txBox="1"/>
          <p:nvPr userDrawn="1"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0847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vereč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6906110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BlokTextu 4"/>
          <p:cNvSpPr txBox="1"/>
          <p:nvPr userDrawn="1"/>
        </p:nvSpPr>
        <p:spPr>
          <a:xfrm>
            <a:off x="8532440" y="63093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fld id="{233FB0D6-72AE-476B-8B8F-749422F75844}" type="slidenum">
              <a:rPr lang="sk-SK" sz="1400" smtClean="0"/>
              <a:pPr lvl="0"/>
              <a:t>‹#›</a:t>
            </a:fld>
            <a:endParaRPr lang="sk-SK" sz="1400" dirty="0"/>
          </a:p>
        </p:txBody>
      </p:sp>
      <p:sp>
        <p:nvSpPr>
          <p:cNvPr id="8" name="Obdĺžnik 7"/>
          <p:cNvSpPr/>
          <p:nvPr userDrawn="1"/>
        </p:nvSpPr>
        <p:spPr>
          <a:xfrm>
            <a:off x="1" y="811721"/>
            <a:ext cx="107504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9" name="Obdĺžnik 8"/>
          <p:cNvSpPr/>
          <p:nvPr userDrawn="1"/>
        </p:nvSpPr>
        <p:spPr>
          <a:xfrm>
            <a:off x="179512" y="811721"/>
            <a:ext cx="8964488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</p:spTree>
    <p:extLst>
      <p:ext uri="{BB962C8B-B14F-4D97-AF65-F5344CB8AC3E}">
        <p14:creationId xmlns:p14="http://schemas.microsoft.com/office/powerpoint/2010/main" val="135985264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774405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2174879"/>
            <a:ext cx="4041775" cy="3774405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BlokTextu 6"/>
          <p:cNvSpPr txBox="1"/>
          <p:nvPr userDrawn="1"/>
        </p:nvSpPr>
        <p:spPr>
          <a:xfrm>
            <a:off x="8532440" y="63093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fld id="{233FB0D6-72AE-476B-8B8F-749422F75844}" type="slidenum">
              <a:rPr lang="sk-SK" sz="1400" smtClean="0"/>
              <a:pPr lvl="0"/>
              <a:t>‹#›</a:t>
            </a:fld>
            <a:endParaRPr lang="sk-SK" sz="1400" dirty="0"/>
          </a:p>
        </p:txBody>
      </p:sp>
      <p:sp>
        <p:nvSpPr>
          <p:cNvPr id="10" name="Obdĺžnik 9"/>
          <p:cNvSpPr/>
          <p:nvPr userDrawn="1"/>
        </p:nvSpPr>
        <p:spPr>
          <a:xfrm>
            <a:off x="1" y="811721"/>
            <a:ext cx="107504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11" name="Obdĺžnik 10"/>
          <p:cNvSpPr/>
          <p:nvPr userDrawn="1"/>
        </p:nvSpPr>
        <p:spPr>
          <a:xfrm>
            <a:off x="179512" y="811721"/>
            <a:ext cx="8964488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</p:spTree>
    <p:extLst>
      <p:ext uri="{BB962C8B-B14F-4D97-AF65-F5344CB8AC3E}">
        <p14:creationId xmlns:p14="http://schemas.microsoft.com/office/powerpoint/2010/main" val="405866224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BlokTextu 2"/>
          <p:cNvSpPr txBox="1"/>
          <p:nvPr userDrawn="1"/>
        </p:nvSpPr>
        <p:spPr>
          <a:xfrm>
            <a:off x="8532440" y="63093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fld id="{233FB0D6-72AE-476B-8B8F-749422F75844}" type="slidenum">
              <a:rPr lang="sk-SK" sz="1400" smtClean="0"/>
              <a:pPr lvl="0"/>
              <a:t>‹#›</a:t>
            </a:fld>
            <a:endParaRPr lang="sk-SK" sz="1400" dirty="0"/>
          </a:p>
        </p:txBody>
      </p:sp>
      <p:sp>
        <p:nvSpPr>
          <p:cNvPr id="6" name="Obdĺžnik 5"/>
          <p:cNvSpPr/>
          <p:nvPr userDrawn="1"/>
        </p:nvSpPr>
        <p:spPr>
          <a:xfrm>
            <a:off x="1" y="811721"/>
            <a:ext cx="107504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7" name="Obdĺžnik 6"/>
          <p:cNvSpPr/>
          <p:nvPr userDrawn="1"/>
        </p:nvSpPr>
        <p:spPr>
          <a:xfrm>
            <a:off x="179512" y="811721"/>
            <a:ext cx="8964488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</p:spTree>
    <p:extLst>
      <p:ext uri="{BB962C8B-B14F-4D97-AF65-F5344CB8AC3E}">
        <p14:creationId xmlns:p14="http://schemas.microsoft.com/office/powerpoint/2010/main" val="153296369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 userDrawn="1"/>
        </p:nvSpPr>
        <p:spPr>
          <a:xfrm>
            <a:off x="8532440" y="63093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fld id="{233FB0D6-72AE-476B-8B8F-749422F75844}" type="slidenum">
              <a:rPr lang="sk-SK" sz="1400" smtClean="0"/>
              <a:pPr lvl="0"/>
              <a:t>‹#›</a:t>
            </a:fld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24728502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</p:spPr>
        <p:txBody>
          <a:bodyPr/>
          <a:lstStyle>
            <a:lvl1pPr>
              <a:buFont typeface="Wingdings" pitchFamily="2" charset="2"/>
              <a:buChar char="§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BlokTextu 4"/>
          <p:cNvSpPr txBox="1"/>
          <p:nvPr userDrawn="1"/>
        </p:nvSpPr>
        <p:spPr>
          <a:xfrm>
            <a:off x="8532440" y="630932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fld id="{233FB0D6-72AE-476B-8B8F-749422F75844}" type="slidenum">
              <a:rPr lang="sk-SK" sz="1400" smtClean="0"/>
              <a:pPr lvl="0"/>
              <a:t>‹#›</a:t>
            </a:fld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74509533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1520" y="980729"/>
            <a:ext cx="8640960" cy="49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7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ll/>
  </p:transition>
  <p:hf sldNum="0" hdr="0" ftr="0"/>
  <p:txStyles>
    <p:titleStyle>
      <a:lvl1pPr algn="ctr" defTabSz="91437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0698" indent="-257168" algn="l" defTabSz="914377" rtl="0" eaLnBrk="1" latinLnBrk="0" hangingPunct="1"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03265" indent="-282568" algn="l" defTabSz="914377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54094" indent="-350830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17622" indent="-363530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47664" y="3284984"/>
            <a:ext cx="7056784" cy="1778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sk-SK" sz="4400" dirty="0"/>
              <a:t>Extended  gateway model for  </a:t>
            </a:r>
            <a:r>
              <a:rPr lang="en-US" altLang="sk-SK" sz="4400" dirty="0" err="1"/>
              <a:t>OPC</a:t>
            </a:r>
            <a:r>
              <a:rPr lang="en-US" altLang="sk-SK" sz="4400" dirty="0"/>
              <a:t> UA/</a:t>
            </a:r>
            <a:r>
              <a:rPr lang="en-US" altLang="sk-SK" sz="4400" dirty="0" err="1"/>
              <a:t>IoT</a:t>
            </a:r>
            <a:r>
              <a:rPr lang="en-US" altLang="sk-SK" sz="4400" dirty="0"/>
              <a:t> device integration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692696"/>
            <a:ext cx="5544616" cy="1416665"/>
          </a:xfrm>
        </p:spPr>
        <p:txBody>
          <a:bodyPr>
            <a:normAutofit fontScale="92500" lnSpcReduction="20000"/>
          </a:bodyPr>
          <a:lstStyle/>
          <a:p>
            <a:r>
              <a:rPr lang="sk-SK" sz="2200" dirty="0">
                <a:solidFill>
                  <a:schemeClr val="bg1"/>
                </a:solidFill>
              </a:rPr>
              <a:t>Peter </a:t>
            </a:r>
            <a:r>
              <a:rPr lang="sk-SK" sz="2200" dirty="0" err="1">
                <a:solidFill>
                  <a:schemeClr val="bg1"/>
                </a:solidFill>
              </a:rPr>
              <a:t>Peniak</a:t>
            </a:r>
            <a:r>
              <a:rPr lang="sk-SK" sz="2200" dirty="0">
                <a:solidFill>
                  <a:schemeClr val="bg1"/>
                </a:solidFill>
              </a:rPr>
              <a:t>, Emília Bubeníková, Alžbeta Kanáliková</a:t>
            </a:r>
          </a:p>
          <a:p>
            <a:endParaRPr lang="sk-SK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Department of Control and Information Systems, </a:t>
            </a:r>
            <a:endParaRPr lang="sk-SK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Faculty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of Electrical Engineering and Information Technology</a:t>
            </a:r>
          </a:p>
          <a:p>
            <a:r>
              <a:rPr lang="en-US" sz="1800" dirty="0">
                <a:solidFill>
                  <a:schemeClr val="bg1"/>
                </a:solidFill>
              </a:rPr>
              <a:t>University of Žilina </a:t>
            </a:r>
            <a:endParaRPr lang="sk-SK" sz="1800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504" y="6239338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IEEE 19th World Symposium on Applied Machine Intelligence and Informatics (SAMI 2021)</a:t>
            </a:r>
            <a:endParaRPr lang="sk-SK" sz="1600" dirty="0"/>
          </a:p>
          <a:p>
            <a:r>
              <a:rPr lang="en-US" sz="1600" dirty="0"/>
              <a:t>January 21-23, 2021 in </a:t>
            </a:r>
            <a:r>
              <a:rPr lang="en-US" sz="1600" dirty="0" err="1"/>
              <a:t>Herl'any</a:t>
            </a:r>
            <a:r>
              <a:rPr lang="en-US" sz="1600" dirty="0"/>
              <a:t>, Slovakia.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4231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76200" y="409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sk-SK" sz="2400">
              <a:solidFill>
                <a:srgbClr val="FF7800"/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1500188" y="857250"/>
            <a:ext cx="6191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sk-SK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k-SK" altLang="sk-SK" sz="16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sk-SK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Obdĺžnik 74">
            <a:extLst>
              <a:ext uri="{FF2B5EF4-FFF2-40B4-BE49-F238E27FC236}">
                <a16:creationId xmlns:a16="http://schemas.microsoft.com/office/drawing/2014/main" xmlns="" id="{F83C2229-7104-4418-A4C8-645539FEE2FD}"/>
              </a:ext>
            </a:extLst>
          </p:cNvPr>
          <p:cNvSpPr/>
          <p:nvPr/>
        </p:nvSpPr>
        <p:spPr bwMode="auto">
          <a:xfrm>
            <a:off x="236218" y="989013"/>
            <a:ext cx="8705341" cy="503872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6" name="Obdĺžnik 4"/>
          <p:cNvSpPr>
            <a:spLocks noChangeArrowheads="1"/>
          </p:cNvSpPr>
          <p:nvPr/>
        </p:nvSpPr>
        <p:spPr bwMode="auto">
          <a:xfrm>
            <a:off x="2371972" y="3259138"/>
            <a:ext cx="822325" cy="412750"/>
          </a:xfrm>
          <a:prstGeom prst="rect">
            <a:avLst/>
          </a:prstGeom>
          <a:solidFill>
            <a:srgbClr val="00CC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k-SK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ROOT</a:t>
            </a:r>
            <a:endParaRPr kumimoji="0" lang="sk-SK" altLang="sk-SK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altLang="sk-SK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7" name="Obdĺžnik 76">
            <a:extLst>
              <a:ext uri="{FF2B5EF4-FFF2-40B4-BE49-F238E27FC236}">
                <a16:creationId xmlns:a16="http://schemas.microsoft.com/office/drawing/2014/main" xmlns="" id="{0D2C7310-480B-4278-9AB5-A74E70EAAC80}"/>
              </a:ext>
            </a:extLst>
          </p:cNvPr>
          <p:cNvSpPr/>
          <p:nvPr/>
        </p:nvSpPr>
        <p:spPr bwMode="auto">
          <a:xfrm>
            <a:off x="3675310" y="2184400"/>
            <a:ext cx="734663" cy="554038"/>
          </a:xfrm>
          <a:prstGeom prst="rect">
            <a:avLst/>
          </a:prstGeom>
          <a:solidFill>
            <a:srgbClr val="00CC99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Object</a:t>
            </a:r>
            <a:endParaRPr kumimoji="0" lang="sk-SK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</a:t>
            </a:r>
            <a:r>
              <a:rPr kumimoji="0" lang="sk-SK" sz="10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1</a:t>
            </a:r>
          </a:p>
        </p:txBody>
      </p:sp>
      <p:cxnSp>
        <p:nvCxnSpPr>
          <p:cNvPr id="78" name="Rovná spojnica 6"/>
          <p:cNvCxnSpPr>
            <a:cxnSpLocks/>
            <a:stCxn id="76" idx="3"/>
            <a:endCxn id="77" idx="1"/>
          </p:cNvCxnSpPr>
          <p:nvPr/>
        </p:nvCxnSpPr>
        <p:spPr bwMode="auto">
          <a:xfrm flipV="1">
            <a:off x="3194297" y="2461419"/>
            <a:ext cx="481013" cy="1004094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bdĺžnik 78">
            <a:extLst>
              <a:ext uri="{FF2B5EF4-FFF2-40B4-BE49-F238E27FC236}">
                <a16:creationId xmlns:a16="http://schemas.microsoft.com/office/drawing/2014/main" xmlns="" id="{EDAA94AD-D27B-45C2-B99D-19F18BDF480F}"/>
              </a:ext>
            </a:extLst>
          </p:cNvPr>
          <p:cNvSpPr/>
          <p:nvPr/>
        </p:nvSpPr>
        <p:spPr bwMode="auto">
          <a:xfrm>
            <a:off x="3653085" y="3617913"/>
            <a:ext cx="731837" cy="528637"/>
          </a:xfrm>
          <a:prstGeom prst="rect">
            <a:avLst/>
          </a:prstGeom>
          <a:solidFill>
            <a:srgbClr val="00CC99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Object</a:t>
            </a:r>
            <a:endParaRPr kumimoji="0" lang="sk-SK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</a:t>
            </a:r>
            <a:r>
              <a:rPr kumimoji="0" lang="sk-SK" sz="10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11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80" name="Rovná spojnica 32"/>
          <p:cNvCxnSpPr>
            <a:cxnSpLocks/>
            <a:stCxn id="79" idx="0"/>
          </p:cNvCxnSpPr>
          <p:nvPr/>
        </p:nvCxnSpPr>
        <p:spPr bwMode="auto">
          <a:xfrm flipH="1" flipV="1">
            <a:off x="3883274" y="2747963"/>
            <a:ext cx="135730" cy="86995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Obdĺžnik 80">
            <a:extLst>
              <a:ext uri="{FF2B5EF4-FFF2-40B4-BE49-F238E27FC236}">
                <a16:creationId xmlns:a16="http://schemas.microsoft.com/office/drawing/2014/main" xmlns="" id="{7FBFCDAB-11F9-4D8C-83A6-76F4DB9D8AF4}"/>
              </a:ext>
            </a:extLst>
          </p:cNvPr>
          <p:cNvSpPr/>
          <p:nvPr/>
        </p:nvSpPr>
        <p:spPr bwMode="auto">
          <a:xfrm>
            <a:off x="3749922" y="5500688"/>
            <a:ext cx="734663" cy="500062"/>
          </a:xfrm>
          <a:prstGeom prst="rect">
            <a:avLst/>
          </a:prstGeom>
          <a:solidFill>
            <a:srgbClr val="00CC99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Object</a:t>
            </a:r>
            <a:endParaRPr kumimoji="0" lang="sk-SK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</a:t>
            </a:r>
            <a:r>
              <a:rPr kumimoji="0" lang="sk-SK" sz="10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</a:t>
            </a:r>
          </a:p>
        </p:txBody>
      </p:sp>
      <p:cxnSp>
        <p:nvCxnSpPr>
          <p:cNvPr id="82" name="Rovná spojnica 55"/>
          <p:cNvCxnSpPr>
            <a:cxnSpLocks/>
            <a:stCxn id="76" idx="3"/>
            <a:endCxn id="81" idx="1"/>
          </p:cNvCxnSpPr>
          <p:nvPr/>
        </p:nvCxnSpPr>
        <p:spPr bwMode="auto">
          <a:xfrm>
            <a:off x="3194297" y="3465513"/>
            <a:ext cx="555625" cy="2285206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3" name="Skupina 63"/>
          <p:cNvGrpSpPr>
            <a:grpSpLocks/>
          </p:cNvGrpSpPr>
          <p:nvPr/>
        </p:nvGrpSpPr>
        <p:grpSpPr bwMode="auto">
          <a:xfrm rot="-5400000">
            <a:off x="4854822" y="723902"/>
            <a:ext cx="1012825" cy="2108200"/>
            <a:chOff x="3708949" y="1250444"/>
            <a:chExt cx="979809" cy="1946762"/>
          </a:xfrm>
        </p:grpSpPr>
        <p:grpSp>
          <p:nvGrpSpPr>
            <p:cNvPr id="84" name="Skupina 25"/>
            <p:cNvGrpSpPr>
              <a:grpSpLocks/>
            </p:cNvGrpSpPr>
            <p:nvPr/>
          </p:nvGrpSpPr>
          <p:grpSpPr bwMode="auto">
            <a:xfrm>
              <a:off x="3715093" y="1250444"/>
              <a:ext cx="973665" cy="1946762"/>
              <a:chOff x="3650011" y="1860839"/>
              <a:chExt cx="1000273" cy="2199557"/>
            </a:xfrm>
          </p:grpSpPr>
          <p:sp>
            <p:nvSpPr>
              <p:cNvPr id="91" name="Obdĺžnik 90">
                <a:extLst>
                  <a:ext uri="{FF2B5EF4-FFF2-40B4-BE49-F238E27FC236}">
                    <a16:creationId xmlns:a16="http://schemas.microsoft.com/office/drawing/2014/main" xmlns="" id="{2AE4020B-CAE3-49EA-BADE-1E71967915D2}"/>
                  </a:ext>
                </a:extLst>
              </p:cNvPr>
              <p:cNvSpPr/>
              <p:nvPr/>
            </p:nvSpPr>
            <p:spPr bwMode="auto">
              <a:xfrm>
                <a:off x="3840915" y="3164342"/>
                <a:ext cx="804637" cy="412417"/>
              </a:xfrm>
              <a:prstGeom prst="rect">
                <a:avLst/>
              </a:prstGeom>
              <a:solidFill>
                <a:srgbClr val="00CC99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Variable</a:t>
                </a:r>
                <a:r>
                  <a:rPr kumimoji="0" lang="sk-SK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sk-SK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Item</a:t>
                </a:r>
                <a:r>
                  <a:rPr kumimoji="0" lang="sk-SK" sz="10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1</a:t>
                </a:r>
                <a:endParaRPr kumimoji="0" lang="sk-SK" sz="100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92" name="Obdĺžnik 91">
                <a:extLst>
                  <a:ext uri="{FF2B5EF4-FFF2-40B4-BE49-F238E27FC236}">
                    <a16:creationId xmlns:a16="http://schemas.microsoft.com/office/drawing/2014/main" xmlns="" id="{BA3CE3A2-EAD6-4964-BD89-26855E85F6AC}"/>
                  </a:ext>
                </a:extLst>
              </p:cNvPr>
              <p:cNvSpPr/>
              <p:nvPr/>
            </p:nvSpPr>
            <p:spPr bwMode="auto">
              <a:xfrm>
                <a:off x="3650011" y="3661229"/>
                <a:ext cx="760460" cy="399167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Data</a:t>
                </a:r>
                <a:r>
                  <a:rPr kumimoji="0" lang="sk-SK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type </a:t>
                </a: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Integer</a:t>
                </a:r>
                <a:endParaRPr kumimoji="0" lang="sk-SK" sz="10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93" name="Obdĺžnik 92">
                <a:extLst>
                  <a:ext uri="{FF2B5EF4-FFF2-40B4-BE49-F238E27FC236}">
                    <a16:creationId xmlns:a16="http://schemas.microsoft.com/office/drawing/2014/main" xmlns="" id="{4E420767-F6FC-4420-BA68-9D4539053684}"/>
                  </a:ext>
                </a:extLst>
              </p:cNvPr>
              <p:cNvSpPr/>
              <p:nvPr/>
            </p:nvSpPr>
            <p:spPr bwMode="auto">
              <a:xfrm>
                <a:off x="3845646" y="2730392"/>
                <a:ext cx="804638" cy="399167"/>
              </a:xfrm>
              <a:prstGeom prst="rect">
                <a:avLst/>
              </a:prstGeom>
              <a:solidFill>
                <a:srgbClr val="AAE2CA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Method</a:t>
                </a:r>
                <a:endParaRPr kumimoji="0" lang="sk-SK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94" name="Obdĺžnik 93">
                <a:extLst>
                  <a:ext uri="{FF2B5EF4-FFF2-40B4-BE49-F238E27FC236}">
                    <a16:creationId xmlns:a16="http://schemas.microsoft.com/office/drawing/2014/main" xmlns="" id="{16915AFA-BBE7-4721-ACC2-F04ECD93107D}"/>
                  </a:ext>
                </a:extLst>
              </p:cNvPr>
              <p:cNvSpPr/>
              <p:nvPr/>
            </p:nvSpPr>
            <p:spPr bwMode="auto">
              <a:xfrm>
                <a:off x="3842493" y="2298100"/>
                <a:ext cx="804638" cy="399166"/>
              </a:xfrm>
              <a:prstGeom prst="rect">
                <a:avLst/>
              </a:prstGeom>
              <a:solidFill>
                <a:srgbClr val="AAE2CA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Event</a:t>
                </a:r>
              </a:p>
            </p:txBody>
          </p:sp>
          <p:sp>
            <p:nvSpPr>
              <p:cNvPr id="95" name="Obdĺžnik 94">
                <a:extLst>
                  <a:ext uri="{FF2B5EF4-FFF2-40B4-BE49-F238E27FC236}">
                    <a16:creationId xmlns:a16="http://schemas.microsoft.com/office/drawing/2014/main" xmlns="" id="{A0BADE0D-8959-41E0-9458-05AB4BC58C64}"/>
                  </a:ext>
                </a:extLst>
              </p:cNvPr>
              <p:cNvSpPr/>
              <p:nvPr/>
            </p:nvSpPr>
            <p:spPr bwMode="auto">
              <a:xfrm>
                <a:off x="3834605" y="1860839"/>
                <a:ext cx="804638" cy="399166"/>
              </a:xfrm>
              <a:prstGeom prst="rect">
                <a:avLst/>
              </a:prstGeom>
              <a:solidFill>
                <a:srgbClr val="AAE2CA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Reference</a:t>
                </a:r>
                <a:endParaRPr kumimoji="0" lang="sk-SK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cxnSp>
          <p:nvCxnSpPr>
            <p:cNvPr id="85" name="Rovná spojnica 48"/>
            <p:cNvCxnSpPr>
              <a:cxnSpLocks/>
              <a:endCxn id="95" idx="1"/>
            </p:cNvCxnSpPr>
            <p:nvPr/>
          </p:nvCxnSpPr>
          <p:spPr bwMode="auto">
            <a:xfrm rot="5400000" flipV="1">
              <a:off x="3804096" y="1336410"/>
              <a:ext cx="392" cy="180971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Rovná spojnica 44"/>
            <p:cNvCxnSpPr>
              <a:cxnSpLocks/>
              <a:stCxn id="91" idx="2"/>
              <a:endCxn id="92" idx="0"/>
            </p:cNvCxnSpPr>
            <p:nvPr/>
          </p:nvCxnSpPr>
          <p:spPr bwMode="auto">
            <a:xfrm rot="5400000">
              <a:off x="4151490" y="2702872"/>
              <a:ext cx="74763" cy="207326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Rovná spojnica 65"/>
            <p:cNvCxnSpPr>
              <a:cxnSpLocks/>
            </p:cNvCxnSpPr>
            <p:nvPr/>
          </p:nvCxnSpPr>
          <p:spPr bwMode="auto">
            <a:xfrm>
              <a:off x="3708949" y="1825368"/>
              <a:ext cx="186404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Rovná spojnica 66"/>
            <p:cNvCxnSpPr>
              <a:cxnSpLocks/>
            </p:cNvCxnSpPr>
            <p:nvPr/>
          </p:nvCxnSpPr>
          <p:spPr bwMode="auto">
            <a:xfrm>
              <a:off x="3718068" y="2204864"/>
              <a:ext cx="186404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Rovná spojnica 67"/>
            <p:cNvCxnSpPr>
              <a:cxnSpLocks/>
            </p:cNvCxnSpPr>
            <p:nvPr/>
          </p:nvCxnSpPr>
          <p:spPr bwMode="auto">
            <a:xfrm>
              <a:off x="3717632" y="2564904"/>
              <a:ext cx="186404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Rovná spojnica 68"/>
            <p:cNvCxnSpPr>
              <a:cxnSpLocks/>
            </p:cNvCxnSpPr>
            <p:nvPr/>
          </p:nvCxnSpPr>
          <p:spPr bwMode="auto">
            <a:xfrm flipV="1">
              <a:off x="3713806" y="1426700"/>
              <a:ext cx="0" cy="1138204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Skupina 75"/>
          <p:cNvGrpSpPr>
            <a:grpSpLocks/>
          </p:cNvGrpSpPr>
          <p:nvPr/>
        </p:nvGrpSpPr>
        <p:grpSpPr bwMode="auto">
          <a:xfrm rot="-5400000">
            <a:off x="4829487" y="2192405"/>
            <a:ext cx="1031745" cy="2117725"/>
            <a:chOff x="3704237" y="1249035"/>
            <a:chExt cx="998493" cy="1956160"/>
          </a:xfrm>
        </p:grpSpPr>
        <p:grpSp>
          <p:nvGrpSpPr>
            <p:cNvPr id="97" name="Skupina 76"/>
            <p:cNvGrpSpPr>
              <a:grpSpLocks/>
            </p:cNvGrpSpPr>
            <p:nvPr/>
          </p:nvGrpSpPr>
          <p:grpSpPr bwMode="auto">
            <a:xfrm>
              <a:off x="3704237" y="1249035"/>
              <a:ext cx="998493" cy="1956160"/>
              <a:chOff x="3638861" y="1859247"/>
              <a:chExt cx="1025780" cy="2210176"/>
            </a:xfrm>
          </p:grpSpPr>
          <p:sp>
            <p:nvSpPr>
              <p:cNvPr id="104" name="Obdĺžnik 103">
                <a:extLst>
                  <a:ext uri="{FF2B5EF4-FFF2-40B4-BE49-F238E27FC236}">
                    <a16:creationId xmlns:a16="http://schemas.microsoft.com/office/drawing/2014/main" xmlns="" id="{DF40FB20-85C1-4CFF-B5E6-FBD376F51F27}"/>
                  </a:ext>
                </a:extLst>
              </p:cNvPr>
              <p:cNvSpPr/>
              <p:nvPr/>
            </p:nvSpPr>
            <p:spPr bwMode="auto">
              <a:xfrm>
                <a:off x="3842464" y="3164808"/>
                <a:ext cx="822175" cy="430769"/>
              </a:xfrm>
              <a:prstGeom prst="rect">
                <a:avLst/>
              </a:prstGeom>
              <a:solidFill>
                <a:srgbClr val="00CC99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Variable</a:t>
                </a:r>
                <a:r>
                  <a:rPr kumimoji="0" lang="sk-SK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 </a:t>
                </a:r>
                <a:r>
                  <a:rPr kumimoji="0" lang="sk-SK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Item</a:t>
                </a:r>
                <a:r>
                  <a:rPr kumimoji="0" lang="sk-SK" sz="10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2</a:t>
                </a:r>
                <a:r>
                  <a:rPr kumimoji="0" lang="sk-SK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	</a:t>
                </a:r>
              </a:p>
            </p:txBody>
          </p:sp>
          <p:sp>
            <p:nvSpPr>
              <p:cNvPr id="105" name="Obdĺžnik 104">
                <a:extLst>
                  <a:ext uri="{FF2B5EF4-FFF2-40B4-BE49-F238E27FC236}">
                    <a16:creationId xmlns:a16="http://schemas.microsoft.com/office/drawing/2014/main" xmlns="" id="{AA605874-7FF0-495C-A04C-211B9EDF486B}"/>
                  </a:ext>
                </a:extLst>
              </p:cNvPr>
              <p:cNvSpPr/>
              <p:nvPr/>
            </p:nvSpPr>
            <p:spPr bwMode="auto">
              <a:xfrm>
                <a:off x="3638861" y="3670134"/>
                <a:ext cx="759173" cy="399289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Data</a:t>
                </a:r>
                <a:r>
                  <a:rPr kumimoji="0" lang="sk-SK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type</a:t>
                </a:r>
              </a:p>
            </p:txBody>
          </p:sp>
          <p:sp>
            <p:nvSpPr>
              <p:cNvPr id="106" name="Obdĺžnik 105">
                <a:extLst>
                  <a:ext uri="{FF2B5EF4-FFF2-40B4-BE49-F238E27FC236}">
                    <a16:creationId xmlns:a16="http://schemas.microsoft.com/office/drawing/2014/main" xmlns="" id="{34A58F11-57FF-43F0-9728-180425C12FF6}"/>
                  </a:ext>
                </a:extLst>
              </p:cNvPr>
              <p:cNvSpPr/>
              <p:nvPr/>
            </p:nvSpPr>
            <p:spPr bwMode="auto">
              <a:xfrm>
                <a:off x="3831418" y="2729069"/>
                <a:ext cx="823885" cy="400946"/>
              </a:xfrm>
              <a:prstGeom prst="rect">
                <a:avLst/>
              </a:prstGeom>
              <a:solidFill>
                <a:srgbClr val="AAE2CA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Method</a:t>
                </a:r>
                <a:endParaRPr kumimoji="0" lang="sk-SK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07" name="Obdĺžnik 106">
                <a:extLst>
                  <a:ext uri="{FF2B5EF4-FFF2-40B4-BE49-F238E27FC236}">
                    <a16:creationId xmlns:a16="http://schemas.microsoft.com/office/drawing/2014/main" xmlns="" id="{9DC0B176-3A9A-4C7C-8C03-FBFE79BEB6AF}"/>
                  </a:ext>
                </a:extLst>
              </p:cNvPr>
              <p:cNvSpPr/>
              <p:nvPr/>
            </p:nvSpPr>
            <p:spPr bwMode="auto">
              <a:xfrm>
                <a:off x="3828260" y="2296644"/>
                <a:ext cx="823885" cy="399290"/>
              </a:xfrm>
              <a:prstGeom prst="rect">
                <a:avLst/>
              </a:prstGeom>
              <a:solidFill>
                <a:srgbClr val="AAE2CA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Event</a:t>
                </a:r>
              </a:p>
            </p:txBody>
          </p:sp>
          <p:sp>
            <p:nvSpPr>
              <p:cNvPr id="108" name="Obdĺžnik 107">
                <a:extLst>
                  <a:ext uri="{FF2B5EF4-FFF2-40B4-BE49-F238E27FC236}">
                    <a16:creationId xmlns:a16="http://schemas.microsoft.com/office/drawing/2014/main" xmlns="" id="{CB16A3A6-044C-4E57-BF64-BB530C1FEA07}"/>
                  </a:ext>
                </a:extLst>
              </p:cNvPr>
              <p:cNvSpPr/>
              <p:nvPr/>
            </p:nvSpPr>
            <p:spPr bwMode="auto">
              <a:xfrm>
                <a:off x="3842466" y="1859247"/>
                <a:ext cx="822175" cy="399290"/>
              </a:xfrm>
              <a:prstGeom prst="rect">
                <a:avLst/>
              </a:prstGeom>
              <a:solidFill>
                <a:srgbClr val="AAE2CA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Reference</a:t>
                </a:r>
                <a:endParaRPr kumimoji="0" lang="sk-SK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cxnSp>
          <p:nvCxnSpPr>
            <p:cNvPr id="98" name="Rovná spojnica 77"/>
            <p:cNvCxnSpPr>
              <a:cxnSpLocks/>
              <a:endCxn id="108" idx="1"/>
            </p:cNvCxnSpPr>
            <p:nvPr/>
          </p:nvCxnSpPr>
          <p:spPr bwMode="auto">
            <a:xfrm rot="5400000" flipH="1" flipV="1">
              <a:off x="3807632" y="1331907"/>
              <a:ext cx="967" cy="188621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Rovná spojnica 78"/>
            <p:cNvCxnSpPr>
              <a:cxnSpLocks/>
              <a:stCxn id="104" idx="2"/>
              <a:endCxn id="105" idx="0"/>
            </p:cNvCxnSpPr>
            <p:nvPr/>
          </p:nvCxnSpPr>
          <p:spPr bwMode="auto">
            <a:xfrm rot="5400000">
              <a:off x="4155158" y="2704377"/>
              <a:ext cx="65988" cy="228852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Rovná spojnica 79"/>
            <p:cNvCxnSpPr>
              <a:cxnSpLocks/>
            </p:cNvCxnSpPr>
            <p:nvPr/>
          </p:nvCxnSpPr>
          <p:spPr bwMode="auto">
            <a:xfrm>
              <a:off x="3718068" y="1825368"/>
              <a:ext cx="186404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Rovná spojnica 80"/>
            <p:cNvCxnSpPr>
              <a:cxnSpLocks/>
            </p:cNvCxnSpPr>
            <p:nvPr/>
          </p:nvCxnSpPr>
          <p:spPr bwMode="auto">
            <a:xfrm>
              <a:off x="3718068" y="2204864"/>
              <a:ext cx="186404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Rovná spojnica 81"/>
            <p:cNvCxnSpPr>
              <a:cxnSpLocks/>
            </p:cNvCxnSpPr>
            <p:nvPr/>
          </p:nvCxnSpPr>
          <p:spPr bwMode="auto">
            <a:xfrm>
              <a:off x="3717632" y="2564904"/>
              <a:ext cx="186404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Rovná spojnica 82"/>
            <p:cNvCxnSpPr>
              <a:cxnSpLocks/>
            </p:cNvCxnSpPr>
            <p:nvPr/>
          </p:nvCxnSpPr>
          <p:spPr bwMode="auto">
            <a:xfrm flipV="1">
              <a:off x="3713806" y="1426700"/>
              <a:ext cx="0" cy="1138204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" name="Skupina 95"/>
          <p:cNvGrpSpPr>
            <a:grpSpLocks/>
          </p:cNvGrpSpPr>
          <p:nvPr/>
        </p:nvGrpSpPr>
        <p:grpSpPr bwMode="auto">
          <a:xfrm rot="-5400000">
            <a:off x="4775247" y="4179688"/>
            <a:ext cx="1021165" cy="1801813"/>
            <a:chOff x="3713804" y="1250134"/>
            <a:chExt cx="987981" cy="1664101"/>
          </a:xfrm>
        </p:grpSpPr>
        <p:grpSp>
          <p:nvGrpSpPr>
            <p:cNvPr id="110" name="Skupina 96"/>
            <p:cNvGrpSpPr>
              <a:grpSpLocks/>
            </p:cNvGrpSpPr>
            <p:nvPr/>
          </p:nvGrpSpPr>
          <p:grpSpPr bwMode="auto">
            <a:xfrm>
              <a:off x="3884290" y="1250134"/>
              <a:ext cx="817495" cy="1557070"/>
              <a:chOff x="3823836" y="1860488"/>
              <a:chExt cx="839836" cy="1759262"/>
            </a:xfrm>
          </p:grpSpPr>
          <p:sp>
            <p:nvSpPr>
              <p:cNvPr id="117" name="Obdĺžnik 116">
                <a:extLst>
                  <a:ext uri="{FF2B5EF4-FFF2-40B4-BE49-F238E27FC236}">
                    <a16:creationId xmlns:a16="http://schemas.microsoft.com/office/drawing/2014/main" xmlns="" id="{5D6498D2-BF8D-4ADE-A6DD-3DE2C82DD775}"/>
                  </a:ext>
                </a:extLst>
              </p:cNvPr>
              <p:cNvSpPr/>
              <p:nvPr/>
            </p:nvSpPr>
            <p:spPr bwMode="auto">
              <a:xfrm>
                <a:off x="3834884" y="3167511"/>
                <a:ext cx="828787" cy="452239"/>
              </a:xfrm>
              <a:prstGeom prst="rect">
                <a:avLst/>
              </a:prstGeom>
              <a:solidFill>
                <a:srgbClr val="00CC99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Variable</a:t>
                </a:r>
                <a:r>
                  <a:rPr kumimoji="0" lang="sk-SK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Item</a:t>
                </a:r>
                <a:r>
                  <a:rPr kumimoji="0" lang="sk-SK" sz="1000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m</a:t>
                </a:r>
                <a:endParaRPr kumimoji="0" lang="sk-SK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18" name="Obdĺžnik 117">
                <a:extLst>
                  <a:ext uri="{FF2B5EF4-FFF2-40B4-BE49-F238E27FC236}">
                    <a16:creationId xmlns:a16="http://schemas.microsoft.com/office/drawing/2014/main" xmlns="" id="{4EBD423E-4C64-4F9B-821D-F389C681FC71}"/>
                  </a:ext>
                </a:extLst>
              </p:cNvPr>
              <p:cNvSpPr/>
              <p:nvPr/>
            </p:nvSpPr>
            <p:spPr bwMode="auto">
              <a:xfrm>
                <a:off x="3826994" y="2730180"/>
                <a:ext cx="828787" cy="399229"/>
              </a:xfrm>
              <a:prstGeom prst="rect">
                <a:avLst/>
              </a:prstGeom>
              <a:solidFill>
                <a:srgbClr val="AAE2CA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Method</a:t>
                </a:r>
                <a:endParaRPr kumimoji="0" lang="sk-SK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19" name="Obdĺžnik 118">
                <a:extLst>
                  <a:ext uri="{FF2B5EF4-FFF2-40B4-BE49-F238E27FC236}">
                    <a16:creationId xmlns:a16="http://schemas.microsoft.com/office/drawing/2014/main" xmlns="" id="{A76C3443-8807-467E-B73E-9BDFC32F720E}"/>
                  </a:ext>
                </a:extLst>
              </p:cNvPr>
              <p:cNvSpPr/>
              <p:nvPr/>
            </p:nvSpPr>
            <p:spPr bwMode="auto">
              <a:xfrm>
                <a:off x="3823836" y="2297818"/>
                <a:ext cx="828787" cy="399230"/>
              </a:xfrm>
              <a:prstGeom prst="rect">
                <a:avLst/>
              </a:prstGeom>
              <a:solidFill>
                <a:srgbClr val="AAE2CA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Event</a:t>
                </a:r>
              </a:p>
            </p:txBody>
          </p:sp>
          <p:sp>
            <p:nvSpPr>
              <p:cNvPr id="120" name="Obdĺžnik 119">
                <a:extLst>
                  <a:ext uri="{FF2B5EF4-FFF2-40B4-BE49-F238E27FC236}">
                    <a16:creationId xmlns:a16="http://schemas.microsoft.com/office/drawing/2014/main" xmlns="" id="{FCAC5F37-6F4B-4AC0-9A2E-5D6AD66C27EB}"/>
                  </a:ext>
                </a:extLst>
              </p:cNvPr>
              <p:cNvSpPr/>
              <p:nvPr/>
            </p:nvSpPr>
            <p:spPr bwMode="auto">
              <a:xfrm>
                <a:off x="3834885" y="1860488"/>
                <a:ext cx="828787" cy="400886"/>
              </a:xfrm>
              <a:prstGeom prst="rect">
                <a:avLst/>
              </a:prstGeom>
              <a:solidFill>
                <a:srgbClr val="AAE2CA">
                  <a:lumMod val="40000"/>
                  <a:lumOff val="6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0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Reference</a:t>
                </a:r>
                <a:endParaRPr kumimoji="0" lang="sk-SK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cxnSp>
          <p:nvCxnSpPr>
            <p:cNvPr id="111" name="Rovná spojnica 97"/>
            <p:cNvCxnSpPr>
              <a:cxnSpLocks/>
              <a:endCxn id="120" idx="1"/>
            </p:cNvCxnSpPr>
            <p:nvPr/>
          </p:nvCxnSpPr>
          <p:spPr bwMode="auto">
            <a:xfrm rot="5400000" flipV="1">
              <a:off x="3804004" y="1336500"/>
              <a:ext cx="840" cy="18124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Rovná spojnica 98"/>
            <p:cNvCxnSpPr>
              <a:cxnSpLocks/>
              <a:stCxn id="117" idx="2"/>
            </p:cNvCxnSpPr>
            <p:nvPr/>
          </p:nvCxnSpPr>
          <p:spPr bwMode="auto">
            <a:xfrm rot="5400000">
              <a:off x="4131018" y="2746838"/>
              <a:ext cx="107031" cy="227763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Rovná spojnica 99"/>
            <p:cNvCxnSpPr>
              <a:cxnSpLocks/>
            </p:cNvCxnSpPr>
            <p:nvPr/>
          </p:nvCxnSpPr>
          <p:spPr bwMode="auto">
            <a:xfrm>
              <a:off x="3718068" y="1825368"/>
              <a:ext cx="186404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Rovná spojnica 100"/>
            <p:cNvCxnSpPr>
              <a:cxnSpLocks/>
            </p:cNvCxnSpPr>
            <p:nvPr/>
          </p:nvCxnSpPr>
          <p:spPr bwMode="auto">
            <a:xfrm>
              <a:off x="3718068" y="2204864"/>
              <a:ext cx="186404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Rovná spojnica 101"/>
            <p:cNvCxnSpPr>
              <a:cxnSpLocks/>
            </p:cNvCxnSpPr>
            <p:nvPr/>
          </p:nvCxnSpPr>
          <p:spPr bwMode="auto">
            <a:xfrm>
              <a:off x="3717632" y="2564904"/>
              <a:ext cx="186404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Rovná spojnica 102"/>
            <p:cNvCxnSpPr>
              <a:cxnSpLocks/>
            </p:cNvCxnSpPr>
            <p:nvPr/>
          </p:nvCxnSpPr>
          <p:spPr bwMode="auto">
            <a:xfrm flipV="1">
              <a:off x="3713806" y="1426700"/>
              <a:ext cx="0" cy="1138204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1" name="BlokTextu 90"/>
          <p:cNvSpPr txBox="1">
            <a:spLocks noChangeArrowheads="1"/>
          </p:cNvSpPr>
          <p:nvPr/>
        </p:nvSpPr>
        <p:spPr bwMode="auto">
          <a:xfrm>
            <a:off x="4286497" y="4146550"/>
            <a:ext cx="9096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.....</a:t>
            </a:r>
          </a:p>
        </p:txBody>
      </p:sp>
      <p:cxnSp>
        <p:nvCxnSpPr>
          <p:cNvPr id="122" name="Rovná spojnica 93"/>
          <p:cNvCxnSpPr>
            <a:cxnSpLocks/>
          </p:cNvCxnSpPr>
          <p:nvPr/>
        </p:nvCxnSpPr>
        <p:spPr bwMode="auto">
          <a:xfrm flipH="1">
            <a:off x="6656635" y="1033463"/>
            <a:ext cx="7937" cy="4967287"/>
          </a:xfrm>
          <a:prstGeom prst="line">
            <a:avLst/>
          </a:prstGeom>
          <a:noFill/>
          <a:ln w="254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BlokTextu 20479"/>
          <p:cNvSpPr txBox="1">
            <a:spLocks noChangeArrowheads="1"/>
          </p:cNvSpPr>
          <p:nvPr/>
        </p:nvSpPr>
        <p:spPr bwMode="auto">
          <a:xfrm>
            <a:off x="2037010" y="996950"/>
            <a:ext cx="357663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OPC</a:t>
            </a:r>
            <a:r>
              <a: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sk-SK" altLang="sk-S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UA</a:t>
            </a:r>
            <a:r>
              <a: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 Server  - </a:t>
            </a:r>
            <a:r>
              <a:rPr kumimoji="0" lang="sk-SK" altLang="sk-S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AddressSpace</a:t>
            </a:r>
            <a:endParaRPr kumimoji="0" lang="sk-SK" altLang="sk-SK" sz="16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4" name="BlokTextu 128"/>
          <p:cNvSpPr txBox="1">
            <a:spLocks noChangeArrowheads="1"/>
          </p:cNvSpPr>
          <p:nvPr/>
        </p:nvSpPr>
        <p:spPr bwMode="auto">
          <a:xfrm>
            <a:off x="6635997" y="979488"/>
            <a:ext cx="2295279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MQTT</a:t>
            </a:r>
            <a:r>
              <a: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Broker -</a:t>
            </a:r>
            <a:r>
              <a:rPr kumimoji="0" lang="sk-SK" altLang="sk-S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Topics</a:t>
            </a:r>
            <a:endParaRPr kumimoji="0" lang="sk-SK" altLang="sk-SK" sz="16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26" name="Rovná spojnica 132"/>
          <p:cNvCxnSpPr>
            <a:cxnSpLocks/>
            <a:endCxn id="136" idx="2"/>
          </p:cNvCxnSpPr>
          <p:nvPr/>
        </p:nvCxnSpPr>
        <p:spPr bwMode="auto">
          <a:xfrm flipV="1">
            <a:off x="6070847" y="4741863"/>
            <a:ext cx="1304925" cy="7937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" name="Obdĺžnik 20488"/>
          <p:cNvSpPr>
            <a:spLocks noChangeArrowheads="1"/>
          </p:cNvSpPr>
          <p:nvPr/>
        </p:nvSpPr>
        <p:spPr bwMode="auto">
          <a:xfrm>
            <a:off x="7064622" y="4983163"/>
            <a:ext cx="1487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/</a:t>
            </a:r>
            <a:r>
              <a: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</a:t>
            </a:r>
            <a:r>
              <a:rPr kumimoji="0" lang="en-US" altLang="sk-SK" sz="16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</a:t>
            </a:r>
            <a:r>
              <a: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/</a:t>
            </a:r>
            <a:r>
              <a:rPr kumimoji="0" lang="sk-SK" altLang="sk-S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Topic</a:t>
            </a:r>
            <a:r>
              <a:rPr kumimoji="0" lang="sk-SK" altLang="sk-SK" sz="1600" b="1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m</a:t>
            </a:r>
            <a:endParaRPr kumimoji="0" lang="sk-SK" altLang="sk-SK" sz="1600" b="1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xmlns="" id="{24221258-1BD6-4695-983C-2B56CD7B30BD}"/>
              </a:ext>
            </a:extLst>
          </p:cNvPr>
          <p:cNvGrpSpPr/>
          <p:nvPr/>
        </p:nvGrpSpPr>
        <p:grpSpPr>
          <a:xfrm>
            <a:off x="5929560" y="2516188"/>
            <a:ext cx="2760662" cy="811212"/>
            <a:chOff x="5929560" y="2516188"/>
            <a:chExt cx="2760662" cy="811212"/>
          </a:xfrm>
        </p:grpSpPr>
        <p:cxnSp>
          <p:nvCxnSpPr>
            <p:cNvPr id="125" name="Rovná spojnica 131"/>
            <p:cNvCxnSpPr>
              <a:cxnSpLocks/>
              <a:endCxn id="134" idx="3"/>
            </p:cNvCxnSpPr>
            <p:nvPr/>
          </p:nvCxnSpPr>
          <p:spPr bwMode="auto">
            <a:xfrm>
              <a:off x="5929560" y="2876550"/>
              <a:ext cx="14986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BlokTextu 134"/>
            <p:cNvSpPr txBox="1">
              <a:spLocks noChangeArrowheads="1"/>
            </p:cNvSpPr>
            <p:nvPr/>
          </p:nvSpPr>
          <p:spPr bwMode="auto">
            <a:xfrm>
              <a:off x="6859835" y="2986088"/>
              <a:ext cx="1830387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sk-SK" altLang="sk-S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/O</a:t>
              </a:r>
              <a:r>
                <a:rPr kumimoji="0" lang="sk-SK" altLang="sk-SK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1 </a:t>
              </a:r>
              <a:r>
                <a:rPr kumimoji="0" lang="sk-SK" altLang="sk-S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/O</a:t>
              </a:r>
              <a:r>
                <a:rPr kumimoji="0" lang="sk-SK" altLang="sk-SK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11 </a:t>
              </a:r>
              <a:r>
                <a:rPr kumimoji="0" lang="sk-SK" altLang="sk-S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/</a:t>
              </a:r>
              <a:r>
                <a:rPr kumimoji="0" lang="sk-SK" altLang="sk-S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Topic</a:t>
              </a:r>
              <a:r>
                <a:rPr kumimoji="0" lang="sk-SK" altLang="sk-SK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cxnSp>
          <p:nvCxnSpPr>
            <p:cNvPr id="133" name="Rovná spojnica 20495"/>
            <p:cNvCxnSpPr>
              <a:cxnSpLocks/>
            </p:cNvCxnSpPr>
            <p:nvPr/>
          </p:nvCxnSpPr>
          <p:spPr bwMode="auto">
            <a:xfrm flipV="1">
              <a:off x="7409110" y="2592388"/>
              <a:ext cx="23812" cy="1587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Ovál 149"/>
            <p:cNvSpPr>
              <a:spLocks noChangeArrowheads="1"/>
            </p:cNvSpPr>
            <p:nvPr/>
          </p:nvSpPr>
          <p:spPr bwMode="auto">
            <a:xfrm>
              <a:off x="7364660" y="2516188"/>
              <a:ext cx="438150" cy="42386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altLang="sk-SK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xmlns="" id="{1DD89301-023D-4D76-AAD9-9ABABF06C226}"/>
              </a:ext>
            </a:extLst>
          </p:cNvPr>
          <p:cNvGrpSpPr/>
          <p:nvPr/>
        </p:nvGrpSpPr>
        <p:grpSpPr>
          <a:xfrm>
            <a:off x="5932735" y="1276350"/>
            <a:ext cx="2701925" cy="747713"/>
            <a:chOff x="5932735" y="1276350"/>
            <a:chExt cx="2701925" cy="747713"/>
          </a:xfrm>
        </p:grpSpPr>
        <p:grpSp>
          <p:nvGrpSpPr>
            <p:cNvPr id="127" name="Skupina 126"/>
            <p:cNvGrpSpPr>
              <a:grpSpLocks/>
            </p:cNvGrpSpPr>
            <p:nvPr/>
          </p:nvGrpSpPr>
          <p:grpSpPr bwMode="auto">
            <a:xfrm>
              <a:off x="5932735" y="1408113"/>
              <a:ext cx="2701925" cy="615950"/>
              <a:chOff x="5354387" y="1408311"/>
              <a:chExt cx="2702952" cy="615758"/>
            </a:xfrm>
          </p:grpSpPr>
          <p:cxnSp>
            <p:nvCxnSpPr>
              <p:cNvPr id="128" name="Rovná spojnica 20486"/>
              <p:cNvCxnSpPr>
                <a:cxnSpLocks/>
              </p:cNvCxnSpPr>
              <p:nvPr/>
            </p:nvCxnSpPr>
            <p:spPr bwMode="auto">
              <a:xfrm>
                <a:off x="5354387" y="1408311"/>
                <a:ext cx="1406903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9" name="BlokTextu 20487"/>
              <p:cNvSpPr txBox="1">
                <a:spLocks noChangeArrowheads="1"/>
              </p:cNvSpPr>
              <p:nvPr/>
            </p:nvSpPr>
            <p:spPr bwMode="auto">
              <a:xfrm>
                <a:off x="6656265" y="1683260"/>
                <a:ext cx="1401074" cy="340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altLang="sk-SK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/O</a:t>
                </a:r>
                <a:r>
                  <a:rPr kumimoji="0" lang="sk-SK" altLang="sk-SK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1</a:t>
                </a:r>
                <a:r>
                  <a:rPr kumimoji="0" lang="sk-SK" altLang="sk-SK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/</a:t>
                </a:r>
                <a:r>
                  <a:rPr kumimoji="0" lang="sk-SK" altLang="sk-SK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Topic</a:t>
                </a:r>
                <a:r>
                  <a:rPr kumimoji="0" lang="sk-SK" altLang="sk-SK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1</a:t>
                </a:r>
              </a:p>
            </p:txBody>
          </p:sp>
        </p:grpSp>
        <p:sp>
          <p:nvSpPr>
            <p:cNvPr id="135" name="Ovál 155"/>
            <p:cNvSpPr>
              <a:spLocks noChangeArrowheads="1"/>
            </p:cNvSpPr>
            <p:nvPr/>
          </p:nvSpPr>
          <p:spPr bwMode="auto">
            <a:xfrm>
              <a:off x="7347197" y="1276350"/>
              <a:ext cx="438150" cy="423863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altLang="sk-SK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36" name="Ovál 159"/>
          <p:cNvSpPr>
            <a:spLocks noChangeArrowheads="1"/>
          </p:cNvSpPr>
          <p:nvPr/>
        </p:nvSpPr>
        <p:spPr bwMode="auto">
          <a:xfrm>
            <a:off x="7375772" y="4529138"/>
            <a:ext cx="438150" cy="423862"/>
          </a:xfrm>
          <a:prstGeom prst="ellipse">
            <a:avLst/>
          </a:prstGeom>
          <a:solidFill>
            <a:srgbClr val="00CC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altLang="sk-SK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8" name="Obdĺžnik 137">
            <a:extLst>
              <a:ext uri="{FF2B5EF4-FFF2-40B4-BE49-F238E27FC236}">
                <a16:creationId xmlns:a16="http://schemas.microsoft.com/office/drawing/2014/main" xmlns="" id="{788B993A-1A04-45BA-B32F-D91B069249DC}"/>
              </a:ext>
            </a:extLst>
          </p:cNvPr>
          <p:cNvSpPr/>
          <p:nvPr/>
        </p:nvSpPr>
        <p:spPr bwMode="auto">
          <a:xfrm rot="16200000">
            <a:off x="5975597" y="5116513"/>
            <a:ext cx="763587" cy="382588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Data</a:t>
            </a:r>
            <a:r>
              <a:rPr kumimoji="0" lang="sk-SK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type</a:t>
            </a:r>
          </a:p>
        </p:txBody>
      </p:sp>
      <p:sp>
        <p:nvSpPr>
          <p:cNvPr id="69" name="BlokTextu 68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  <p:cxnSp>
        <p:nvCxnSpPr>
          <p:cNvPr id="139" name="Rovná spojnica 93">
            <a:extLst>
              <a:ext uri="{FF2B5EF4-FFF2-40B4-BE49-F238E27FC236}">
                <a16:creationId xmlns:a16="http://schemas.microsoft.com/office/drawing/2014/main" xmlns="" id="{E5FDE850-34A9-44D3-AFD7-F35363E7AD7B}"/>
              </a:ext>
            </a:extLst>
          </p:cNvPr>
          <p:cNvCxnSpPr>
            <a:cxnSpLocks/>
          </p:cNvCxnSpPr>
          <p:nvPr/>
        </p:nvCxnSpPr>
        <p:spPr bwMode="auto">
          <a:xfrm flipH="1">
            <a:off x="1971551" y="981869"/>
            <a:ext cx="7937" cy="4967287"/>
          </a:xfrm>
          <a:prstGeom prst="line">
            <a:avLst/>
          </a:prstGeom>
          <a:noFill/>
          <a:ln w="254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" name="BlokTextu 128">
            <a:extLst>
              <a:ext uri="{FF2B5EF4-FFF2-40B4-BE49-F238E27FC236}">
                <a16:creationId xmlns:a16="http://schemas.microsoft.com/office/drawing/2014/main" xmlns="" id="{1406A3CF-B40E-473F-908A-B1E0C578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39" y="966790"/>
            <a:ext cx="22952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CoAP</a:t>
            </a:r>
            <a:r>
              <a:rPr kumimoji="0" lang="sk-SK" alt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 server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xmlns="" id="{8237E1A2-4204-4BAA-9B6B-9C3590F74AE8}"/>
              </a:ext>
            </a:extLst>
          </p:cNvPr>
          <p:cNvGrpSpPr/>
          <p:nvPr/>
        </p:nvGrpSpPr>
        <p:grpSpPr>
          <a:xfrm>
            <a:off x="959432" y="1166395"/>
            <a:ext cx="4590540" cy="338554"/>
            <a:chOff x="-505507" y="1557716"/>
            <a:chExt cx="4590540" cy="338554"/>
          </a:xfrm>
        </p:grpSpPr>
        <p:cxnSp>
          <p:nvCxnSpPr>
            <p:cNvPr id="141" name="Rovná spojnica 20486">
              <a:extLst>
                <a:ext uri="{FF2B5EF4-FFF2-40B4-BE49-F238E27FC236}">
                  <a16:creationId xmlns:a16="http://schemas.microsoft.com/office/drawing/2014/main" xmlns="" id="{5476D8EC-A600-4517-BA6B-BAEB4B5CBE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00" y="1789546"/>
              <a:ext cx="4008833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BlokTextu 20487">
              <a:extLst>
                <a:ext uri="{FF2B5EF4-FFF2-40B4-BE49-F238E27FC236}">
                  <a16:creationId xmlns:a16="http://schemas.microsoft.com/office/drawing/2014/main" xmlns="" id="{C0858211-7ED4-4DE0-B17E-B24BA452F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5507" y="1557716"/>
              <a:ext cx="14005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Item</a:t>
              </a:r>
              <a:r>
                <a:rPr kumimoji="0" lang="sk-SK" altLang="sk-SK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1</a:t>
              </a:r>
            </a:p>
          </p:txBody>
        </p:sp>
      </p:grpSp>
      <p:grpSp>
        <p:nvGrpSpPr>
          <p:cNvPr id="143" name="Skupina 142">
            <a:extLst>
              <a:ext uri="{FF2B5EF4-FFF2-40B4-BE49-F238E27FC236}">
                <a16:creationId xmlns:a16="http://schemas.microsoft.com/office/drawing/2014/main" xmlns="" id="{328E4313-FB72-4AFA-932C-A7EF8C781824}"/>
              </a:ext>
            </a:extLst>
          </p:cNvPr>
          <p:cNvGrpSpPr/>
          <p:nvPr/>
        </p:nvGrpSpPr>
        <p:grpSpPr>
          <a:xfrm>
            <a:off x="913570" y="2631552"/>
            <a:ext cx="4590540" cy="338554"/>
            <a:chOff x="-505507" y="1557716"/>
            <a:chExt cx="4590540" cy="338554"/>
          </a:xfrm>
        </p:grpSpPr>
        <p:cxnSp>
          <p:nvCxnSpPr>
            <p:cNvPr id="144" name="Rovná spojnica 20486">
              <a:extLst>
                <a:ext uri="{FF2B5EF4-FFF2-40B4-BE49-F238E27FC236}">
                  <a16:creationId xmlns:a16="http://schemas.microsoft.com/office/drawing/2014/main" xmlns="" id="{9354ECF9-2E80-4A26-B6D3-8167424660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00" y="1789546"/>
              <a:ext cx="4008833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5" name="BlokTextu 20487">
              <a:extLst>
                <a:ext uri="{FF2B5EF4-FFF2-40B4-BE49-F238E27FC236}">
                  <a16:creationId xmlns:a16="http://schemas.microsoft.com/office/drawing/2014/main" xmlns="" id="{7623729F-B29C-473A-8ACD-9BAD4DF93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5507" y="1557716"/>
              <a:ext cx="14005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Item</a:t>
              </a:r>
              <a:r>
                <a:rPr kumimoji="0" lang="sk-SK" altLang="sk-SK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</p:grpSp>
      <p:grpSp>
        <p:nvGrpSpPr>
          <p:cNvPr id="146" name="Skupina 145">
            <a:extLst>
              <a:ext uri="{FF2B5EF4-FFF2-40B4-BE49-F238E27FC236}">
                <a16:creationId xmlns:a16="http://schemas.microsoft.com/office/drawing/2014/main" xmlns="" id="{B3606D44-56CB-40EB-B782-38BB3B29D0E4}"/>
              </a:ext>
            </a:extLst>
          </p:cNvPr>
          <p:cNvGrpSpPr/>
          <p:nvPr/>
        </p:nvGrpSpPr>
        <p:grpSpPr>
          <a:xfrm>
            <a:off x="1011218" y="4535847"/>
            <a:ext cx="4626242" cy="338554"/>
            <a:chOff x="-541209" y="1557716"/>
            <a:chExt cx="4626242" cy="338554"/>
          </a:xfrm>
        </p:grpSpPr>
        <p:cxnSp>
          <p:nvCxnSpPr>
            <p:cNvPr id="147" name="Rovná spojnica 20486">
              <a:extLst>
                <a:ext uri="{FF2B5EF4-FFF2-40B4-BE49-F238E27FC236}">
                  <a16:creationId xmlns:a16="http://schemas.microsoft.com/office/drawing/2014/main" xmlns="" id="{5011E7B2-6CA2-4768-AA88-5EDD3212C9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00" y="1710517"/>
              <a:ext cx="4008833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BlokTextu 20487">
              <a:extLst>
                <a:ext uri="{FF2B5EF4-FFF2-40B4-BE49-F238E27FC236}">
                  <a16:creationId xmlns:a16="http://schemas.microsoft.com/office/drawing/2014/main" xmlns="" id="{5500EBC3-16ED-4B59-96BB-8047185B6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41209" y="1557716"/>
              <a:ext cx="14005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sk-SK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Item</a:t>
              </a:r>
              <a:r>
                <a:rPr kumimoji="0" lang="sk-SK" altLang="sk-SK" sz="1600" b="1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m</a:t>
              </a:r>
              <a:endParaRPr kumimoji="0" lang="sk-SK" altLang="sk-SK" sz="16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32" name="Nadpis 1">
            <a:extLst>
              <a:ext uri="{FF2B5EF4-FFF2-40B4-BE49-F238E27FC236}">
                <a16:creationId xmlns:a16="http://schemas.microsoft.com/office/drawing/2014/main" xmlns="" id="{460E203C-8577-42F3-936C-190FB36E131A}"/>
              </a:ext>
            </a:extLst>
          </p:cNvPr>
          <p:cNvSpPr txBox="1">
            <a:spLocks/>
          </p:cNvSpPr>
          <p:nvPr/>
        </p:nvSpPr>
        <p:spPr>
          <a:xfrm>
            <a:off x="300599" y="181590"/>
            <a:ext cx="8640960" cy="562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III. Model of OPC UA/IoT gateway (</a:t>
            </a:r>
            <a:r>
              <a:rPr lang="sk-SK" dirty="0"/>
              <a:t>2</a:t>
            </a:r>
            <a:r>
              <a:rPr lang="en-US" dirty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83702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957263"/>
            <a:ext cx="73787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79512" y="2989263"/>
            <a:ext cx="8856538" cy="311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 err="1">
                <a:ea typeface="SimSun" panose="02010600030101010101" pitchFamily="2" charset="-122"/>
              </a:rPr>
              <a:t>Topic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i</a:t>
            </a:r>
            <a:r>
              <a:rPr lang="en-US" sz="1400" i="1" spc="-5" baseline="-25000" dirty="0">
                <a:ea typeface="SimSun" panose="02010600030101010101" pitchFamily="2" charset="-122"/>
              </a:rPr>
              <a:t> </a:t>
            </a:r>
            <a:r>
              <a:rPr lang="en-US" sz="1400" i="1" spc="-5" dirty="0">
                <a:ea typeface="SimSun" panose="02010600030101010101" pitchFamily="2" charset="-122"/>
              </a:rPr>
              <a:t>~ F</a:t>
            </a:r>
            <a:r>
              <a:rPr lang="en-US" sz="1400" i="1" spc="-5" baseline="-25000" dirty="0">
                <a:ea typeface="SimSun" panose="02010600030101010101" pitchFamily="2" charset="-122"/>
              </a:rPr>
              <a:t>1</a:t>
            </a:r>
            <a:r>
              <a:rPr lang="en-US" sz="1400" i="1" spc="-5" dirty="0">
                <a:ea typeface="SimSun" panose="02010600030101010101" pitchFamily="2" charset="-122"/>
              </a:rPr>
              <a:t>(</a:t>
            </a:r>
            <a:r>
              <a:rPr lang="en-US" sz="1400" i="1" spc="-5" dirty="0" err="1">
                <a:ea typeface="SimSun" panose="02010600030101010101" pitchFamily="2" charset="-122"/>
              </a:rPr>
              <a:t>O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j</a:t>
            </a:r>
            <a:r>
              <a:rPr lang="en-US" sz="1400" i="1" spc="-5" dirty="0">
                <a:ea typeface="SimSun" panose="02010600030101010101" pitchFamily="2" charset="-122"/>
              </a:rPr>
              <a:t>, </a:t>
            </a:r>
            <a:r>
              <a:rPr lang="en-US" sz="1400" i="1" spc="-5" dirty="0" err="1">
                <a:ea typeface="SimSun" panose="02010600030101010101" pitchFamily="2" charset="-122"/>
              </a:rPr>
              <a:t>Item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i</a:t>
            </a:r>
            <a:r>
              <a:rPr lang="en-US" sz="1400" i="1" spc="-5" dirty="0">
                <a:ea typeface="SimSun" panose="02010600030101010101" pitchFamily="2" charset="-122"/>
              </a:rPr>
              <a:t>, </a:t>
            </a:r>
            <a:r>
              <a:rPr lang="en-US" sz="1400" i="1" spc="-5" dirty="0" err="1">
                <a:ea typeface="SimSun" panose="02010600030101010101" pitchFamily="2" charset="-122"/>
              </a:rPr>
              <a:t>Path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j</a:t>
            </a:r>
            <a:r>
              <a:rPr lang="en-US" sz="1400" i="1" spc="-5" dirty="0">
                <a:ea typeface="SimSun" panose="02010600030101010101" pitchFamily="2" charset="-122"/>
              </a:rPr>
              <a:t>)		</a:t>
            </a:r>
            <a:r>
              <a:rPr lang="en-US" sz="1400" spc="-5" dirty="0">
                <a:ea typeface="SimSun" panose="02010600030101010101" pitchFamily="2" charset="-122"/>
              </a:rPr>
              <a:t>(1) </a:t>
            </a:r>
            <a:r>
              <a:rPr lang="sk-SK" sz="1400" spc="-5" dirty="0">
                <a:ea typeface="SimSun" panose="02010600030101010101" pitchFamily="2" charset="-122"/>
              </a:rPr>
              <a:t>            </a:t>
            </a:r>
            <a:r>
              <a:rPr lang="en-US" sz="1400" i="1" spc="-5" dirty="0" err="1">
                <a:ea typeface="SimSun" panose="02010600030101010101" pitchFamily="2" charset="-122"/>
              </a:rPr>
              <a:t>Topic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i</a:t>
            </a:r>
            <a:r>
              <a:rPr lang="en-US" sz="1400" i="1" spc="-5" baseline="-25000" dirty="0">
                <a:ea typeface="SimSun" panose="02010600030101010101" pitchFamily="2" charset="-122"/>
              </a:rPr>
              <a:t>   </a:t>
            </a:r>
            <a:r>
              <a:rPr lang="en-US" sz="1400" spc="-5" dirty="0">
                <a:ea typeface="SimSun" panose="02010600030101010101" pitchFamily="2" charset="-122"/>
              </a:rPr>
              <a:t>- MQTT Topic from IoT devices (</a:t>
            </a:r>
            <a:r>
              <a:rPr lang="en-US" sz="1400" i="1" spc="-5" dirty="0">
                <a:ea typeface="SimSun" panose="02010600030101010101" pitchFamily="2" charset="-122"/>
              </a:rPr>
              <a:t>N</a:t>
            </a:r>
            <a:r>
              <a:rPr lang="en-US" sz="1400" i="1" spc="-5" baseline="-25000" dirty="0">
                <a:ea typeface="SimSun" panose="02010600030101010101" pitchFamily="2" charset="-122"/>
              </a:rPr>
              <a:t>2j</a:t>
            </a:r>
            <a:r>
              <a:rPr lang="en-US" sz="1400" spc="-5" dirty="0">
                <a:ea typeface="SimSun" panose="02010600030101010101" pitchFamily="2" charset="-122"/>
              </a:rPr>
              <a:t>)</a:t>
            </a:r>
            <a:r>
              <a:rPr lang="sk-SK" sz="1400" spc="-5" dirty="0">
                <a:ea typeface="SimSun" panose="02010600030101010101" pitchFamily="2" charset="-122"/>
              </a:rPr>
              <a:t> </a:t>
            </a:r>
          </a:p>
          <a:p>
            <a:pPr indent="457200" algn="just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 err="1">
                <a:ea typeface="SimSun" panose="02010600030101010101" pitchFamily="2" charset="-122"/>
              </a:rPr>
              <a:t>Item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i</a:t>
            </a:r>
            <a:r>
              <a:rPr lang="en-US" sz="1400" i="1" spc="-5" baseline="-25000" dirty="0">
                <a:ea typeface="SimSun" panose="02010600030101010101" pitchFamily="2" charset="-122"/>
              </a:rPr>
              <a:t> </a:t>
            </a:r>
            <a:r>
              <a:rPr lang="en-US" sz="1400" i="1" spc="-5" dirty="0">
                <a:ea typeface="SimSun" panose="02010600030101010101" pitchFamily="2" charset="-122"/>
              </a:rPr>
              <a:t>~ F</a:t>
            </a:r>
            <a:r>
              <a:rPr lang="en-US" sz="1400" i="1" spc="-5" baseline="-25000" dirty="0">
                <a:ea typeface="SimSun" panose="02010600030101010101" pitchFamily="2" charset="-122"/>
              </a:rPr>
              <a:t>2</a:t>
            </a:r>
            <a:r>
              <a:rPr lang="en-US" sz="1400" i="1" spc="-5" dirty="0">
                <a:ea typeface="SimSun" panose="02010600030101010101" pitchFamily="2" charset="-122"/>
              </a:rPr>
              <a:t>(</a:t>
            </a:r>
            <a:r>
              <a:rPr lang="en-US" sz="1400" i="1" spc="-5" dirty="0" err="1">
                <a:ea typeface="SimSun" panose="02010600030101010101" pitchFamily="2" charset="-122"/>
              </a:rPr>
              <a:t>Path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j</a:t>
            </a:r>
            <a:r>
              <a:rPr lang="en-US" sz="1400" i="1" spc="-5" baseline="-25000" dirty="0">
                <a:ea typeface="SimSun" panose="02010600030101010101" pitchFamily="2" charset="-122"/>
              </a:rPr>
              <a:t>, </a:t>
            </a:r>
            <a:r>
              <a:rPr lang="en-US" sz="1400" i="1" spc="-5" dirty="0" err="1">
                <a:ea typeface="SimSun" panose="02010600030101010101" pitchFamily="2" charset="-122"/>
              </a:rPr>
              <a:t>Topic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i</a:t>
            </a:r>
            <a:r>
              <a:rPr lang="en-US" sz="1400" i="1" spc="-5" dirty="0">
                <a:ea typeface="SimSun" panose="02010600030101010101" pitchFamily="2" charset="-122"/>
              </a:rPr>
              <a:t>, </a:t>
            </a:r>
            <a:r>
              <a:rPr lang="en-US" sz="1400" i="1" spc="-5" dirty="0" err="1">
                <a:ea typeface="SimSun" panose="02010600030101010101" pitchFamily="2" charset="-122"/>
              </a:rPr>
              <a:t>O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j</a:t>
            </a:r>
            <a:r>
              <a:rPr lang="en-US" sz="1400" i="1" spc="-5" dirty="0">
                <a:ea typeface="SimSun" panose="02010600030101010101" pitchFamily="2" charset="-122"/>
              </a:rPr>
              <a:t>)	                   </a:t>
            </a:r>
            <a:r>
              <a:rPr lang="en-US" sz="1400" spc="-5" dirty="0">
                <a:ea typeface="SimSun" panose="02010600030101010101" pitchFamily="2" charset="-122"/>
              </a:rPr>
              <a:t>(2) </a:t>
            </a:r>
            <a:r>
              <a:rPr lang="sk-SK" sz="1400" spc="-5" dirty="0">
                <a:ea typeface="SimSun" panose="02010600030101010101" pitchFamily="2" charset="-122"/>
              </a:rPr>
              <a:t>            </a:t>
            </a:r>
            <a:r>
              <a:rPr lang="en-US" sz="1400" i="1" spc="-5" dirty="0" err="1">
                <a:ea typeface="SimSun" panose="02010600030101010101" pitchFamily="2" charset="-122"/>
              </a:rPr>
              <a:t>Item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i</a:t>
            </a:r>
            <a:r>
              <a:rPr lang="en-US" sz="1400" i="1" spc="-5" baseline="-25000" dirty="0">
                <a:ea typeface="SimSun" panose="02010600030101010101" pitchFamily="2" charset="-122"/>
              </a:rPr>
              <a:t>       </a:t>
            </a:r>
            <a:r>
              <a:rPr lang="en-US" sz="1400" spc="-5" dirty="0">
                <a:ea typeface="SimSun" panose="02010600030101010101" pitchFamily="2" charset="-122"/>
              </a:rPr>
              <a:t>- OPC Item/</a:t>
            </a:r>
            <a:r>
              <a:rPr lang="en-US" sz="1400" spc="-5" dirty="0" err="1">
                <a:ea typeface="SimSun" panose="02010600030101010101" pitchFamily="2" charset="-122"/>
              </a:rPr>
              <a:t>CoAP</a:t>
            </a:r>
            <a:r>
              <a:rPr lang="en-US" sz="1400" spc="-5" dirty="0">
                <a:ea typeface="SimSun" panose="02010600030101010101" pitchFamily="2" charset="-122"/>
              </a:rPr>
              <a:t> Item</a:t>
            </a:r>
            <a:r>
              <a:rPr lang="sk-SK" sz="1400" spc="-5" dirty="0">
                <a:ea typeface="SimSun" panose="02010600030101010101" pitchFamily="2" charset="-122"/>
              </a:rPr>
              <a:t> </a:t>
            </a:r>
            <a:r>
              <a:rPr lang="en-US" sz="1400" spc="-5" dirty="0">
                <a:ea typeface="SimSun" panose="02010600030101010101" pitchFamily="2" charset="-122"/>
              </a:rPr>
              <a:t>    </a:t>
            </a:r>
            <a:endParaRPr lang="sk-SK" sz="1400" spc="-5" dirty="0">
              <a:ea typeface="SimSun" panose="02010600030101010101" pitchFamily="2" charset="-122"/>
            </a:endParaRPr>
          </a:p>
          <a:p>
            <a:pPr indent="457200" algn="just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 err="1">
                <a:ea typeface="SimSun" panose="02010600030101010101" pitchFamily="2" charset="-122"/>
              </a:rPr>
              <a:t>Path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j</a:t>
            </a:r>
            <a:r>
              <a:rPr lang="en-US" sz="1400" i="1" spc="-5" baseline="-25000" dirty="0">
                <a:ea typeface="SimSun" panose="02010600030101010101" pitchFamily="2" charset="-122"/>
              </a:rPr>
              <a:t> </a:t>
            </a:r>
            <a:r>
              <a:rPr lang="en-US" sz="1400" i="1" spc="-5" dirty="0">
                <a:ea typeface="SimSun" panose="02010600030101010101" pitchFamily="2" charset="-122"/>
              </a:rPr>
              <a:t>~ /O</a:t>
            </a:r>
            <a:r>
              <a:rPr lang="en-US" sz="1400" i="1" spc="-5" baseline="-25000" dirty="0">
                <a:ea typeface="SimSun" panose="02010600030101010101" pitchFamily="2" charset="-122"/>
              </a:rPr>
              <a:t>x </a:t>
            </a:r>
            <a:r>
              <a:rPr lang="en-US" sz="1400" i="1" spc="-5" dirty="0">
                <a:ea typeface="SimSun" panose="02010600030101010101" pitchFamily="2" charset="-122"/>
              </a:rPr>
              <a:t>/…/</a:t>
            </a:r>
            <a:r>
              <a:rPr lang="en-US" sz="1400" i="1" spc="-5" dirty="0" err="1">
                <a:ea typeface="SimSun" panose="02010600030101010101" pitchFamily="2" charset="-122"/>
              </a:rPr>
              <a:t>O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j</a:t>
            </a:r>
            <a:r>
              <a:rPr lang="en-US" sz="1400" i="1" spc="-5" dirty="0">
                <a:ea typeface="SimSun" panose="02010600030101010101" pitchFamily="2" charset="-122"/>
              </a:rPr>
              <a:t>			</a:t>
            </a:r>
            <a:r>
              <a:rPr lang="en-US" sz="1400" spc="-5" dirty="0">
                <a:ea typeface="SimSun" panose="02010600030101010101" pitchFamily="2" charset="-122"/>
              </a:rPr>
              <a:t>(3) </a:t>
            </a:r>
            <a:r>
              <a:rPr lang="sk-SK" sz="1400" spc="-5" dirty="0">
                <a:ea typeface="SimSun" panose="02010600030101010101" pitchFamily="2" charset="-122"/>
              </a:rPr>
              <a:t>            </a:t>
            </a:r>
            <a:r>
              <a:rPr lang="en-US" sz="1400" i="1" spc="-5" dirty="0" err="1">
                <a:ea typeface="SimSun" panose="02010600030101010101" pitchFamily="2" charset="-122"/>
              </a:rPr>
              <a:t>Path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j</a:t>
            </a:r>
            <a:r>
              <a:rPr lang="sk-SK" sz="1400" i="1" spc="-5" baseline="-25000" dirty="0">
                <a:ea typeface="SimSun" panose="02010600030101010101" pitchFamily="2" charset="-122"/>
              </a:rPr>
              <a:t>   </a:t>
            </a:r>
            <a:r>
              <a:rPr lang="en-US" sz="1400" spc="-5" dirty="0">
                <a:ea typeface="SimSun" panose="02010600030101010101" pitchFamily="2" charset="-122"/>
              </a:rPr>
              <a:t>- MQTT folder structure (</a:t>
            </a:r>
            <a:r>
              <a:rPr lang="en-US" sz="1400" i="1" spc="-5" dirty="0">
                <a:ea typeface="SimSun" panose="02010600030101010101" pitchFamily="2" charset="-122"/>
              </a:rPr>
              <a:t>Topics</a:t>
            </a:r>
            <a:r>
              <a:rPr lang="en-US" sz="1400" spc="-5" dirty="0">
                <a:ea typeface="SimSun" panose="02010600030101010101" pitchFamily="2" charset="-122"/>
              </a:rPr>
              <a:t>)</a:t>
            </a:r>
            <a:endParaRPr lang="sk-SK" sz="1400" spc="-5" dirty="0">
              <a:ea typeface="SimSun" panose="02010600030101010101" pitchFamily="2" charset="-122"/>
            </a:endParaRPr>
          </a:p>
          <a:p>
            <a:pPr indent="457200" algn="just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>
                <a:ea typeface="SimSun" panose="02010600030101010101" pitchFamily="2" charset="-122"/>
              </a:rPr>
              <a:t>Y</a:t>
            </a:r>
            <a:r>
              <a:rPr lang="en-US" sz="1400" i="1" spc="-5" baseline="-25000" dirty="0">
                <a:ea typeface="SimSun" panose="02010600030101010101" pitchFamily="2" charset="-122"/>
              </a:rPr>
              <a:t>1 </a:t>
            </a:r>
            <a:r>
              <a:rPr lang="en-US" sz="1400" i="1" spc="-5" dirty="0">
                <a:ea typeface="SimSun" panose="02010600030101010101" pitchFamily="2" charset="-122"/>
              </a:rPr>
              <a:t>~ {Item</a:t>
            </a:r>
            <a:r>
              <a:rPr lang="en-US" sz="1400" i="1" spc="-5" baseline="-25000" dirty="0">
                <a:ea typeface="SimSun" panose="02010600030101010101" pitchFamily="2" charset="-122"/>
              </a:rPr>
              <a:t>1</a:t>
            </a:r>
            <a:r>
              <a:rPr lang="en-US" sz="1400" i="1" spc="-5" dirty="0">
                <a:ea typeface="SimSun" panose="02010600030101010101" pitchFamily="2" charset="-122"/>
              </a:rPr>
              <a:t>, Item</a:t>
            </a:r>
            <a:r>
              <a:rPr lang="en-US" sz="1400" i="1" spc="-5" baseline="-25000" dirty="0">
                <a:ea typeface="SimSun" panose="02010600030101010101" pitchFamily="2" charset="-122"/>
              </a:rPr>
              <a:t>2,</a:t>
            </a:r>
            <a:r>
              <a:rPr lang="en-US" sz="1400" i="1" spc="-5" dirty="0">
                <a:ea typeface="SimSun" panose="02010600030101010101" pitchFamily="2" charset="-122"/>
              </a:rPr>
              <a:t> ..., </a:t>
            </a:r>
            <a:r>
              <a:rPr lang="en-US" sz="1400" i="1" spc="-5" dirty="0" err="1">
                <a:ea typeface="SimSun" panose="02010600030101010101" pitchFamily="2" charset="-122"/>
              </a:rPr>
              <a:t>Item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m</a:t>
            </a:r>
            <a:r>
              <a:rPr lang="en-US" sz="1400" i="1" spc="-5" dirty="0">
                <a:ea typeface="SimSun" panose="02010600030101010101" pitchFamily="2" charset="-122"/>
              </a:rPr>
              <a:t>}	     	(</a:t>
            </a:r>
            <a:r>
              <a:rPr lang="en-US" sz="1400" spc="-5" dirty="0">
                <a:ea typeface="SimSun" panose="02010600030101010101" pitchFamily="2" charset="-122"/>
              </a:rPr>
              <a:t>4)</a:t>
            </a:r>
            <a:r>
              <a:rPr lang="sk-SK" sz="1400" spc="-5" dirty="0">
                <a:ea typeface="SimSun" panose="02010600030101010101" pitchFamily="2" charset="-122"/>
              </a:rPr>
              <a:t>            </a:t>
            </a:r>
            <a:r>
              <a:rPr lang="en-US" sz="1400" i="1" spc="-5" dirty="0">
                <a:ea typeface="SimSun" panose="02010600030101010101" pitchFamily="2" charset="-122"/>
              </a:rPr>
              <a:t> Y</a:t>
            </a:r>
            <a:r>
              <a:rPr lang="en-US" sz="1400" i="1" spc="-5" baseline="-25000" dirty="0">
                <a:ea typeface="SimSun" panose="02010600030101010101" pitchFamily="2" charset="-122"/>
              </a:rPr>
              <a:t>1</a:t>
            </a:r>
            <a:r>
              <a:rPr lang="en-US" sz="1400" spc="-5" dirty="0">
                <a:ea typeface="SimSun" panose="02010600030101010101" pitchFamily="2" charset="-122"/>
              </a:rPr>
              <a:t>- OPC server -DA (read/write -</a:t>
            </a:r>
            <a:r>
              <a:rPr lang="en-US" sz="1400" i="1" spc="-5" dirty="0">
                <a:ea typeface="SimSun" panose="02010600030101010101" pitchFamily="2" charset="-122"/>
              </a:rPr>
              <a:t>Items</a:t>
            </a:r>
            <a:r>
              <a:rPr lang="en-US" sz="1400" spc="-5" dirty="0">
                <a:ea typeface="SimSun" panose="02010600030101010101" pitchFamily="2" charset="-122"/>
              </a:rPr>
              <a:t>) </a:t>
            </a:r>
            <a:endParaRPr lang="sk-SK" sz="1400" spc="-5" dirty="0">
              <a:ea typeface="SimSun" panose="02010600030101010101" pitchFamily="2" charset="-122"/>
            </a:endParaRPr>
          </a:p>
          <a:p>
            <a:pPr indent="457200" algn="just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>
                <a:ea typeface="SimSun" panose="02010600030101010101" pitchFamily="2" charset="-122"/>
              </a:rPr>
              <a:t>Y</a:t>
            </a:r>
            <a:r>
              <a:rPr lang="en-US" sz="1400" i="1" spc="-5" baseline="-25000" dirty="0">
                <a:ea typeface="SimSun" panose="02010600030101010101" pitchFamily="2" charset="-122"/>
              </a:rPr>
              <a:t>2 </a:t>
            </a:r>
            <a:r>
              <a:rPr lang="en-US" sz="1400" i="1" spc="-5" dirty="0">
                <a:ea typeface="SimSun" panose="02010600030101010101" pitchFamily="2" charset="-122"/>
              </a:rPr>
              <a:t>~ {Topic</a:t>
            </a:r>
            <a:r>
              <a:rPr lang="en-US" sz="1400" i="1" spc="-5" baseline="-25000" dirty="0">
                <a:ea typeface="SimSun" panose="02010600030101010101" pitchFamily="2" charset="-122"/>
              </a:rPr>
              <a:t>1</a:t>
            </a:r>
            <a:r>
              <a:rPr lang="en-US" sz="1400" i="1" spc="-5" dirty="0">
                <a:ea typeface="SimSun" panose="02010600030101010101" pitchFamily="2" charset="-122"/>
              </a:rPr>
              <a:t>, Topic</a:t>
            </a:r>
            <a:r>
              <a:rPr lang="en-US" sz="1400" i="1" spc="-5" baseline="-25000" dirty="0">
                <a:ea typeface="SimSun" panose="02010600030101010101" pitchFamily="2" charset="-122"/>
              </a:rPr>
              <a:t>2</a:t>
            </a:r>
            <a:r>
              <a:rPr lang="en-US" sz="1400" i="1" spc="-5" dirty="0">
                <a:ea typeface="SimSun" panose="02010600030101010101" pitchFamily="2" charset="-122"/>
              </a:rPr>
              <a:t>, ..., </a:t>
            </a:r>
            <a:r>
              <a:rPr lang="en-US" sz="1400" i="1" spc="-5" dirty="0" err="1">
                <a:ea typeface="SimSun" panose="02010600030101010101" pitchFamily="2" charset="-122"/>
              </a:rPr>
              <a:t>Topic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m</a:t>
            </a:r>
            <a:r>
              <a:rPr lang="en-US" sz="1400" i="1" spc="-5" dirty="0">
                <a:ea typeface="SimSun" panose="02010600030101010101" pitchFamily="2" charset="-122"/>
              </a:rPr>
              <a:t>}	(5</a:t>
            </a:r>
            <a:r>
              <a:rPr lang="en-US" sz="1400" spc="-5" dirty="0">
                <a:ea typeface="SimSun" panose="02010600030101010101" pitchFamily="2" charset="-122"/>
              </a:rPr>
              <a:t>) </a:t>
            </a:r>
            <a:r>
              <a:rPr lang="sk-SK" sz="1400" spc="-5" dirty="0">
                <a:ea typeface="SimSun" panose="02010600030101010101" pitchFamily="2" charset="-122"/>
              </a:rPr>
              <a:t>            </a:t>
            </a:r>
            <a:r>
              <a:rPr lang="en-US" sz="1400" i="1" spc="-5" dirty="0">
                <a:ea typeface="SimSun" panose="02010600030101010101" pitchFamily="2" charset="-122"/>
              </a:rPr>
              <a:t>Y</a:t>
            </a:r>
            <a:r>
              <a:rPr lang="en-US" sz="1400" i="1" spc="-5" baseline="-25000" dirty="0">
                <a:ea typeface="SimSun" panose="02010600030101010101" pitchFamily="2" charset="-122"/>
              </a:rPr>
              <a:t>2</a:t>
            </a:r>
            <a:r>
              <a:rPr lang="en-US" sz="1400" spc="-5" dirty="0">
                <a:ea typeface="SimSun" panose="02010600030101010101" pitchFamily="2" charset="-122"/>
              </a:rPr>
              <a:t>- MQTT broker (publish/subscribe- </a:t>
            </a:r>
            <a:r>
              <a:rPr lang="en-US" sz="1400" i="1" spc="-5" dirty="0">
                <a:ea typeface="SimSun" panose="02010600030101010101" pitchFamily="2" charset="-122"/>
              </a:rPr>
              <a:t>Topics</a:t>
            </a:r>
            <a:r>
              <a:rPr lang="en-US" sz="1400" spc="-5" dirty="0">
                <a:ea typeface="SimSun" panose="02010600030101010101" pitchFamily="2" charset="-122"/>
              </a:rPr>
              <a:t>)</a:t>
            </a:r>
            <a:endParaRPr lang="sk-SK" sz="1400" spc="-5" dirty="0">
              <a:ea typeface="SimSun" panose="02010600030101010101" pitchFamily="2" charset="-122"/>
            </a:endParaRPr>
          </a:p>
          <a:p>
            <a:pPr indent="457200" algn="just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>
                <a:ea typeface="SimSun" panose="02010600030101010101" pitchFamily="2" charset="-122"/>
              </a:rPr>
              <a:t>Y</a:t>
            </a:r>
            <a:r>
              <a:rPr lang="en-US" sz="1400" i="1" spc="-5" baseline="-25000" dirty="0">
                <a:ea typeface="SimSun" panose="02010600030101010101" pitchFamily="2" charset="-122"/>
              </a:rPr>
              <a:t>3 </a:t>
            </a:r>
            <a:r>
              <a:rPr lang="en-US" sz="1400" i="1" spc="-5" dirty="0">
                <a:ea typeface="SimSun" panose="02010600030101010101" pitchFamily="2" charset="-122"/>
              </a:rPr>
              <a:t>~ {Item</a:t>
            </a:r>
            <a:r>
              <a:rPr lang="en-US" sz="1400" i="1" spc="-5" baseline="-25000" dirty="0">
                <a:ea typeface="SimSun" panose="02010600030101010101" pitchFamily="2" charset="-122"/>
              </a:rPr>
              <a:t>1</a:t>
            </a:r>
            <a:r>
              <a:rPr lang="en-US" sz="1400" i="1" spc="-5" dirty="0">
                <a:ea typeface="SimSun" panose="02010600030101010101" pitchFamily="2" charset="-122"/>
              </a:rPr>
              <a:t>, Item</a:t>
            </a:r>
            <a:r>
              <a:rPr lang="en-US" sz="1400" i="1" spc="-5" baseline="-25000" dirty="0">
                <a:ea typeface="SimSun" panose="02010600030101010101" pitchFamily="2" charset="-122"/>
              </a:rPr>
              <a:t>2</a:t>
            </a:r>
            <a:r>
              <a:rPr lang="en-US" sz="1400" i="1" spc="-5" dirty="0">
                <a:ea typeface="SimSun" panose="02010600030101010101" pitchFamily="2" charset="-122"/>
              </a:rPr>
              <a:t>, ..., </a:t>
            </a:r>
            <a:r>
              <a:rPr lang="en-US" sz="1400" i="1" spc="-5" dirty="0" err="1">
                <a:ea typeface="SimSun" panose="02010600030101010101" pitchFamily="2" charset="-122"/>
              </a:rPr>
              <a:t>Itemc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m</a:t>
            </a:r>
            <a:r>
              <a:rPr lang="en-US" sz="1400" i="1" spc="-5" dirty="0">
                <a:ea typeface="SimSun" panose="02010600030101010101" pitchFamily="2" charset="-122"/>
              </a:rPr>
              <a:t>}		</a:t>
            </a:r>
            <a:r>
              <a:rPr lang="en-US" sz="1400" spc="-5" dirty="0">
                <a:ea typeface="SimSun" panose="02010600030101010101" pitchFamily="2" charset="-122"/>
              </a:rPr>
              <a:t>(6) </a:t>
            </a:r>
            <a:r>
              <a:rPr lang="sk-SK" sz="1400" spc="-5" dirty="0">
                <a:ea typeface="SimSun" panose="02010600030101010101" pitchFamily="2" charset="-122"/>
              </a:rPr>
              <a:t>           </a:t>
            </a:r>
            <a:r>
              <a:rPr lang="en-US" sz="1400" i="1" spc="-5" dirty="0">
                <a:ea typeface="SimSun" panose="02010600030101010101" pitchFamily="2" charset="-122"/>
              </a:rPr>
              <a:t>Y</a:t>
            </a:r>
            <a:r>
              <a:rPr lang="en-US" sz="1400" i="1" spc="-5" baseline="-25000" dirty="0">
                <a:ea typeface="SimSun" panose="02010600030101010101" pitchFamily="2" charset="-122"/>
              </a:rPr>
              <a:t>3</a:t>
            </a:r>
            <a:r>
              <a:rPr lang="en-US" sz="1400" spc="-5" dirty="0">
                <a:ea typeface="SimSun" panose="02010600030101010101" pitchFamily="2" charset="-122"/>
              </a:rPr>
              <a:t>- </a:t>
            </a:r>
            <a:r>
              <a:rPr lang="en-US" sz="1400" spc="-5" dirty="0" err="1">
                <a:ea typeface="SimSun" panose="02010600030101010101" pitchFamily="2" charset="-122"/>
              </a:rPr>
              <a:t>CoAP</a:t>
            </a:r>
            <a:r>
              <a:rPr lang="en-US" sz="1400" spc="-5" dirty="0">
                <a:ea typeface="SimSun" panose="02010600030101010101" pitchFamily="2" charset="-122"/>
              </a:rPr>
              <a:t> server (GET/PUT </a:t>
            </a:r>
            <a:r>
              <a:rPr lang="en-US" sz="1400" i="1" spc="-5" dirty="0">
                <a:ea typeface="SimSun" panose="02010600030101010101" pitchFamily="2" charset="-122"/>
              </a:rPr>
              <a:t>Items</a:t>
            </a:r>
            <a:r>
              <a:rPr lang="en-US" sz="1400" spc="-5" dirty="0">
                <a:ea typeface="SimSun" panose="02010600030101010101" pitchFamily="2" charset="-122"/>
              </a:rPr>
              <a:t>)</a:t>
            </a:r>
            <a:endParaRPr lang="sk-SK" sz="1400" spc="-5" dirty="0">
              <a:ea typeface="SimSun" panose="02010600030101010101" pitchFamily="2" charset="-122"/>
            </a:endParaRPr>
          </a:p>
          <a:p>
            <a:pPr indent="457200" algn="just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spc="-5" dirty="0">
                <a:ea typeface="SimSun" panose="02010600030101010101" pitchFamily="2" charset="-122"/>
              </a:rPr>
              <a:t>                                        </a:t>
            </a:r>
            <a:endParaRPr lang="sk-SK" sz="1400" spc="-5" dirty="0">
              <a:ea typeface="SimSun" panose="02010600030101010101" pitchFamily="2" charset="-122"/>
            </a:endParaRPr>
          </a:p>
          <a:p>
            <a:pPr indent="182880" algn="just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spc="-5" dirty="0">
                <a:ea typeface="SimSun" panose="02010600030101010101" pitchFamily="2" charset="-122"/>
              </a:rPr>
              <a:t> </a:t>
            </a:r>
            <a:r>
              <a:rPr lang="sk-SK" sz="1400" spc="-5" dirty="0">
                <a:ea typeface="SimSun" panose="02010600030101010101" pitchFamily="2" charset="-122"/>
              </a:rPr>
              <a:t>    </a:t>
            </a:r>
            <a:r>
              <a:rPr lang="en-US" sz="1400" spc="-5" dirty="0">
                <a:ea typeface="SimSun" panose="02010600030101010101" pitchFamily="2" charset="-122"/>
              </a:rPr>
              <a:t>where </a:t>
            </a:r>
            <a:endParaRPr lang="sk-SK" sz="1400" spc="-5" dirty="0">
              <a:ea typeface="SimSun" panose="02010600030101010101" pitchFamily="2" charset="-122"/>
            </a:endParaRPr>
          </a:p>
          <a:p>
            <a:pPr indent="182880">
              <a:lnSpc>
                <a:spcPct val="95000"/>
              </a:lnSpc>
              <a:spcAft>
                <a:spcPts val="600"/>
              </a:spcAft>
              <a:defRPr/>
            </a:pPr>
            <a:r>
              <a:rPr lang="sk-SK" sz="1400" i="1" spc="-5" dirty="0">
                <a:ea typeface="SimSun" panose="02010600030101010101" pitchFamily="2" charset="-122"/>
              </a:rPr>
              <a:t>      </a:t>
            </a:r>
            <a:r>
              <a:rPr lang="en-US" sz="1400" i="1" spc="-5" dirty="0" err="1">
                <a:ea typeface="SimSun" panose="02010600030101010101" pitchFamily="2" charset="-122"/>
              </a:rPr>
              <a:t>O</a:t>
            </a:r>
            <a:r>
              <a:rPr lang="en-US" sz="1400" i="1" spc="-5" baseline="-25000" dirty="0" err="1">
                <a:ea typeface="SimSun" panose="02010600030101010101" pitchFamily="2" charset="-122"/>
              </a:rPr>
              <a:t>j</a:t>
            </a:r>
            <a:r>
              <a:rPr lang="sk-SK" sz="1400" i="1" spc="-5" baseline="-25000" dirty="0">
                <a:ea typeface="SimSun" panose="02010600030101010101" pitchFamily="2" charset="-122"/>
              </a:rPr>
              <a:t>    </a:t>
            </a:r>
            <a:r>
              <a:rPr lang="en-US" sz="1400" spc="-5" dirty="0">
                <a:ea typeface="SimSun" panose="02010600030101010101" pitchFamily="2" charset="-122"/>
              </a:rPr>
              <a:t>- OPC object/group </a:t>
            </a:r>
            <a:r>
              <a:rPr lang="sk-SK" sz="1400" spc="-5" dirty="0">
                <a:ea typeface="SimSun" panose="02010600030101010101" pitchFamily="2" charset="-122"/>
              </a:rPr>
              <a:t>in</a:t>
            </a:r>
            <a:r>
              <a:rPr lang="en-US" sz="1400" spc="-5" dirty="0">
                <a:ea typeface="SimSun" panose="02010600030101010101" pitchFamily="2" charset="-122"/>
              </a:rPr>
              <a:t> Address </a:t>
            </a:r>
            <a:r>
              <a:rPr lang="en-US" sz="1400" spc="-5" dirty="0" err="1">
                <a:ea typeface="SimSun" panose="02010600030101010101" pitchFamily="2" charset="-122"/>
              </a:rPr>
              <a:t>spac</a:t>
            </a:r>
            <a:endParaRPr lang="sk-SK" sz="1400" i="1" spc="-5" dirty="0">
              <a:ea typeface="SimSun" panose="02010600030101010101" pitchFamily="2" charset="-122"/>
            </a:endParaRPr>
          </a:p>
          <a:p>
            <a:pPr indent="18288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>
                <a:ea typeface="SimSun" panose="02010600030101010101" pitchFamily="2" charset="-122"/>
              </a:rPr>
              <a:t> </a:t>
            </a:r>
            <a:r>
              <a:rPr lang="sk-SK" sz="1400" i="1" spc="-5" dirty="0">
                <a:ea typeface="SimSun" panose="02010600030101010101" pitchFamily="2" charset="-122"/>
              </a:rPr>
              <a:t>     </a:t>
            </a:r>
            <a:r>
              <a:rPr lang="en-US" sz="1400" i="1" spc="-5" dirty="0">
                <a:ea typeface="SimSun" panose="02010600030101010101" pitchFamily="2" charset="-122"/>
              </a:rPr>
              <a:t>F</a:t>
            </a:r>
            <a:r>
              <a:rPr lang="en-US" sz="1400" i="1" spc="-5" baseline="-25000" dirty="0">
                <a:ea typeface="SimSun" panose="02010600030101010101" pitchFamily="2" charset="-122"/>
              </a:rPr>
              <a:t>1</a:t>
            </a:r>
            <a:r>
              <a:rPr lang="sk-SK" sz="1400" i="1" spc="-5" baseline="-25000" dirty="0">
                <a:ea typeface="SimSun" panose="02010600030101010101" pitchFamily="2" charset="-122"/>
              </a:rPr>
              <a:t>   </a:t>
            </a:r>
            <a:r>
              <a:rPr lang="en-US" sz="1400" spc="-5" dirty="0">
                <a:ea typeface="SimSun" panose="02010600030101010101" pitchFamily="2" charset="-122"/>
              </a:rPr>
              <a:t>- mapping of OPC Items to MQTT/</a:t>
            </a:r>
            <a:r>
              <a:rPr lang="en-US" sz="1400" spc="-5" dirty="0" err="1">
                <a:ea typeface="SimSun" panose="02010600030101010101" pitchFamily="2" charset="-122"/>
              </a:rPr>
              <a:t>CoAP</a:t>
            </a:r>
            <a:r>
              <a:rPr lang="sk-SK" sz="1400" i="1" spc="-5" dirty="0">
                <a:ea typeface="SimSun" panose="02010600030101010101" pitchFamily="2" charset="-122"/>
              </a:rPr>
              <a:t> </a:t>
            </a:r>
          </a:p>
          <a:p>
            <a:pPr indent="182880">
              <a:lnSpc>
                <a:spcPct val="95000"/>
              </a:lnSpc>
              <a:spcAft>
                <a:spcPts val="600"/>
              </a:spcAft>
              <a:defRPr/>
            </a:pPr>
            <a:r>
              <a:rPr lang="sk-SK" sz="1400" i="1" spc="-5" dirty="0">
                <a:ea typeface="SimSun" panose="02010600030101010101" pitchFamily="2" charset="-122"/>
              </a:rPr>
              <a:t>      </a:t>
            </a:r>
            <a:r>
              <a:rPr lang="en-US" sz="1400" i="1" spc="-5" dirty="0">
                <a:ea typeface="SimSun" panose="02010600030101010101" pitchFamily="2" charset="-122"/>
              </a:rPr>
              <a:t>F</a:t>
            </a:r>
            <a:r>
              <a:rPr lang="en-US" sz="1400" i="1" spc="-5" baseline="-25000" dirty="0">
                <a:ea typeface="SimSun" panose="02010600030101010101" pitchFamily="2" charset="-122"/>
              </a:rPr>
              <a:t>2</a:t>
            </a:r>
            <a:r>
              <a:rPr lang="sk-SK" sz="1400" i="1" spc="-5" baseline="-25000" dirty="0">
                <a:ea typeface="SimSun" panose="02010600030101010101" pitchFamily="2" charset="-122"/>
              </a:rPr>
              <a:t>  </a:t>
            </a:r>
            <a:r>
              <a:rPr lang="en-US" sz="1400" spc="-5" dirty="0">
                <a:ea typeface="SimSun" panose="02010600030101010101" pitchFamily="2" charset="-122"/>
              </a:rPr>
              <a:t>- mapping of MQTT Topics/</a:t>
            </a:r>
            <a:r>
              <a:rPr lang="en-US" sz="1400" spc="-5" dirty="0" err="1">
                <a:ea typeface="SimSun" panose="02010600030101010101" pitchFamily="2" charset="-122"/>
              </a:rPr>
              <a:t>CoAP</a:t>
            </a:r>
            <a:r>
              <a:rPr lang="en-US" sz="1400" spc="-5" dirty="0">
                <a:ea typeface="SimSun" panose="02010600030101010101" pitchFamily="2" charset="-122"/>
              </a:rPr>
              <a:t> Items to OPC</a:t>
            </a:r>
            <a:endParaRPr lang="sk-SK" sz="1400" spc="-5" dirty="0">
              <a:ea typeface="SimSun" panose="02010600030101010101" pitchFamily="2" charset="-122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D95AB1F6-4EE5-4D30-9DAC-6D2373028A64}"/>
              </a:ext>
            </a:extLst>
          </p:cNvPr>
          <p:cNvSpPr txBox="1">
            <a:spLocks/>
          </p:cNvSpPr>
          <p:nvPr/>
        </p:nvSpPr>
        <p:spPr>
          <a:xfrm>
            <a:off x="179512" y="191339"/>
            <a:ext cx="8640960" cy="562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III. Model of OPC UA/IoT gateway (</a:t>
            </a:r>
            <a:r>
              <a:rPr lang="sk-SK" dirty="0"/>
              <a:t>3</a:t>
            </a:r>
            <a:r>
              <a:rPr lang="en-US" dirty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683162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cka 83">
            <a:extLst>
              <a:ext uri="{FF2B5EF4-FFF2-40B4-BE49-F238E27FC236}">
                <a16:creationId xmlns:a16="http://schemas.microsoft.com/office/drawing/2014/main" xmlns="" id="{D6BBB1CE-A3AC-4D66-9628-C380B3C143F3}"/>
              </a:ext>
            </a:extLst>
          </p:cNvPr>
          <p:cNvSpPr/>
          <p:nvPr/>
        </p:nvSpPr>
        <p:spPr bwMode="auto">
          <a:xfrm rot="16200000">
            <a:off x="3349792" y="3609181"/>
            <a:ext cx="431800" cy="935037"/>
          </a:xfrm>
          <a:prstGeom prst="cube">
            <a:avLst/>
          </a:prstGeom>
          <a:solidFill>
            <a:srgbClr val="CACA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5" name="Skupina 44"/>
          <p:cNvGrpSpPr>
            <a:grpSpLocks/>
          </p:cNvGrpSpPr>
          <p:nvPr/>
        </p:nvGrpSpPr>
        <p:grpSpPr bwMode="auto">
          <a:xfrm>
            <a:off x="1571625" y="1721167"/>
            <a:ext cx="5304631" cy="1401446"/>
            <a:chOff x="2830336" y="2648208"/>
            <a:chExt cx="5305783" cy="1401577"/>
          </a:xfrm>
        </p:grpSpPr>
        <p:sp>
          <p:nvSpPr>
            <p:cNvPr id="17" name="Kocka 81"/>
            <p:cNvSpPr>
              <a:spLocks noChangeArrowheads="1"/>
            </p:cNvSpPr>
            <p:nvPr/>
          </p:nvSpPr>
          <p:spPr bwMode="auto">
            <a:xfrm>
              <a:off x="2830336" y="2648208"/>
              <a:ext cx="4441497" cy="1319480"/>
            </a:xfrm>
            <a:prstGeom prst="cube">
              <a:avLst>
                <a:gd name="adj" fmla="val 25000"/>
              </a:avLst>
            </a:prstGeom>
            <a:solidFill>
              <a:srgbClr val="FA927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sk-SK" altLang="sk-SK"/>
            </a:p>
          </p:txBody>
        </p:sp>
        <p:sp>
          <p:nvSpPr>
            <p:cNvPr id="18" name="Plechovka 89">
              <a:extLst>
                <a:ext uri="{FF2B5EF4-FFF2-40B4-BE49-F238E27FC236}">
                  <a16:creationId xmlns:a16="http://schemas.microsoft.com/office/drawing/2014/main" xmlns="" id="{FEB262FB-A994-482F-823C-D4299BF1DB81}"/>
                </a:ext>
              </a:extLst>
            </p:cNvPr>
            <p:cNvSpPr/>
            <p:nvPr/>
          </p:nvSpPr>
          <p:spPr bwMode="auto">
            <a:xfrm>
              <a:off x="6897600" y="2659005"/>
              <a:ext cx="1238519" cy="1390780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BlokTextu 43"/>
            <p:cNvSpPr txBox="1">
              <a:spLocks noChangeArrowheads="1"/>
            </p:cNvSpPr>
            <p:nvPr/>
          </p:nvSpPr>
          <p:spPr bwMode="auto">
            <a:xfrm>
              <a:off x="6911825" y="3298039"/>
              <a:ext cx="1152270" cy="430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sk-SK" altLang="sk-SK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altLang="sk-SK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sk-SK" altLang="sk-SK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sk-SK" altLang="sk-SK" sz="1100" dirty="0"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  <a:endParaRPr lang="en-GB" altLang="sk-SK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BlokTextu 49"/>
          <p:cNvSpPr txBox="1">
            <a:spLocks noChangeArrowheads="1"/>
          </p:cNvSpPr>
          <p:nvPr/>
        </p:nvSpPr>
        <p:spPr bwMode="auto">
          <a:xfrm>
            <a:off x="2486175" y="1716088"/>
            <a:ext cx="2274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sz="1400">
                <a:latin typeface="Arial" panose="020B0604020202020204" pitchFamily="34" charset="0"/>
                <a:cs typeface="Arial" panose="020B0604020202020204" pitchFamily="34" charset="0"/>
              </a:rPr>
              <a:t>OPC UA/MQTT </a:t>
            </a:r>
            <a:r>
              <a:rPr lang="en-GB" altLang="sk-SK" sz="1400"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</a:p>
        </p:txBody>
      </p:sp>
      <p:sp>
        <p:nvSpPr>
          <p:cNvPr id="9" name="Kocka 83">
            <a:extLst>
              <a:ext uri="{FF2B5EF4-FFF2-40B4-BE49-F238E27FC236}">
                <a16:creationId xmlns:a16="http://schemas.microsoft.com/office/drawing/2014/main" xmlns="" id="{428251E4-34C8-4FD8-A866-BBFFAD95DF7E}"/>
              </a:ext>
            </a:extLst>
          </p:cNvPr>
          <p:cNvSpPr/>
          <p:nvPr/>
        </p:nvSpPr>
        <p:spPr bwMode="auto">
          <a:xfrm rot="16200000">
            <a:off x="2170752" y="3631154"/>
            <a:ext cx="431800" cy="927100"/>
          </a:xfrm>
          <a:prstGeom prst="cube">
            <a:avLst/>
          </a:prstGeom>
          <a:solidFill>
            <a:srgbClr val="85FF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Rám obrazu 41">
            <a:extLst>
              <a:ext uri="{FF2B5EF4-FFF2-40B4-BE49-F238E27FC236}">
                <a16:creationId xmlns:a16="http://schemas.microsoft.com/office/drawing/2014/main" xmlns="" id="{6706F846-FB8E-4A2A-9DDF-E6CC62B80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104" y="3027656"/>
            <a:ext cx="1222375" cy="487363"/>
          </a:xfrm>
          <a:prstGeom prst="bevel">
            <a:avLst>
              <a:gd name="adj" fmla="val 12500"/>
            </a:avLst>
          </a:prstGeom>
          <a:solidFill>
            <a:srgbClr val="85FFE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BlokTextu 42"/>
          <p:cNvSpPr txBox="1">
            <a:spLocks noChangeArrowheads="1"/>
          </p:cNvSpPr>
          <p:nvPr/>
        </p:nvSpPr>
        <p:spPr bwMode="auto">
          <a:xfrm>
            <a:off x="1691680" y="3123680"/>
            <a:ext cx="1361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sz="1200" dirty="0" err="1">
                <a:latin typeface="+mj-lt"/>
              </a:rPr>
              <a:t>OPC</a:t>
            </a:r>
            <a:r>
              <a:rPr lang="sk-SK" altLang="sk-SK" sz="1200" dirty="0">
                <a:latin typeface="+mj-lt"/>
              </a:rPr>
              <a:t> </a:t>
            </a:r>
            <a:r>
              <a:rPr lang="sk-SK" altLang="sk-SK" sz="1200" dirty="0" err="1">
                <a:latin typeface="+mj-lt"/>
              </a:rPr>
              <a:t>UA</a:t>
            </a:r>
            <a:r>
              <a:rPr lang="sk-SK" altLang="sk-SK" sz="1200" dirty="0">
                <a:latin typeface="+mj-lt"/>
              </a:rPr>
              <a:t> Server</a:t>
            </a:r>
            <a:endParaRPr lang="en-GB" altLang="sk-SK" sz="1200" dirty="0">
              <a:latin typeface="+mj-lt"/>
            </a:endParaRPr>
          </a:p>
        </p:txBody>
      </p:sp>
      <p:sp>
        <p:nvSpPr>
          <p:cNvPr id="12" name="Rám obrazu 41">
            <a:extLst>
              <a:ext uri="{FF2B5EF4-FFF2-40B4-BE49-F238E27FC236}">
                <a16:creationId xmlns:a16="http://schemas.microsoft.com/office/drawing/2014/main" xmlns="" id="{03F9F8A4-014C-4672-B251-00225DF46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35" y="3017838"/>
            <a:ext cx="1112838" cy="487362"/>
          </a:xfrm>
          <a:prstGeom prst="bevel">
            <a:avLst>
              <a:gd name="adj" fmla="val 12500"/>
            </a:avLst>
          </a:prstGeom>
          <a:solidFill>
            <a:srgbClr val="CACAE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BlokTextu 42"/>
          <p:cNvSpPr txBox="1">
            <a:spLocks noChangeArrowheads="1"/>
          </p:cNvSpPr>
          <p:nvPr/>
        </p:nvSpPr>
        <p:spPr bwMode="auto">
          <a:xfrm>
            <a:off x="3059832" y="3102241"/>
            <a:ext cx="1151878" cy="27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sz="1200" dirty="0">
                <a:latin typeface="+mj-lt"/>
              </a:rPr>
              <a:t>MQTT Broker </a:t>
            </a:r>
            <a:endParaRPr lang="en-GB" altLang="sk-SK" sz="1200" dirty="0">
              <a:latin typeface="+mj-lt"/>
            </a:endParaRPr>
          </a:p>
        </p:txBody>
      </p:sp>
      <p:sp>
        <p:nvSpPr>
          <p:cNvPr id="14" name="BlokTextu 39"/>
          <p:cNvSpPr txBox="1">
            <a:spLocks noChangeArrowheads="1"/>
          </p:cNvSpPr>
          <p:nvPr/>
        </p:nvSpPr>
        <p:spPr bwMode="auto">
          <a:xfrm>
            <a:off x="2083059" y="4016110"/>
            <a:ext cx="1396115" cy="27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altLang="sk-SK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OPC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sk-SK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lokTextu 39"/>
          <p:cNvSpPr txBox="1">
            <a:spLocks noChangeArrowheads="1"/>
          </p:cNvSpPr>
          <p:nvPr/>
        </p:nvSpPr>
        <p:spPr bwMode="auto">
          <a:xfrm>
            <a:off x="3168335" y="4013200"/>
            <a:ext cx="975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altLang="sk-SK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MQTT</a:t>
            </a:r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sk-SK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lokTextu 9"/>
          <p:cNvSpPr txBox="1">
            <a:spLocks noChangeArrowheads="1"/>
          </p:cNvSpPr>
          <p:nvPr/>
        </p:nvSpPr>
        <p:spPr bwMode="auto">
          <a:xfrm>
            <a:off x="3353416" y="2499313"/>
            <a:ext cx="704234" cy="40023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sk-SK" dirty="0">
                <a:latin typeface="+mj-lt"/>
              </a:rPr>
              <a:t>MQTT                                              </a:t>
            </a:r>
            <a:r>
              <a:rPr lang="sk-SK" altLang="sk-SK" dirty="0" err="1">
                <a:latin typeface="+mj-lt"/>
              </a:rPr>
              <a:t>Client</a:t>
            </a:r>
            <a:endParaRPr lang="sk-SK" altLang="sk-SK" dirty="0">
              <a:latin typeface="+mj-lt"/>
            </a:endParaRPr>
          </a:p>
        </p:txBody>
      </p:sp>
      <p:sp>
        <p:nvSpPr>
          <p:cNvPr id="23" name="BlokTextu 68"/>
          <p:cNvSpPr txBox="1">
            <a:spLocks noChangeArrowheads="1"/>
          </p:cNvSpPr>
          <p:nvPr/>
        </p:nvSpPr>
        <p:spPr bwMode="auto">
          <a:xfrm>
            <a:off x="2520950" y="2501714"/>
            <a:ext cx="736470" cy="40023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sk-SK">
                <a:latin typeface="+mj-lt"/>
              </a:rPr>
              <a:t>OPC  Client</a:t>
            </a:r>
          </a:p>
        </p:txBody>
      </p:sp>
      <p:sp>
        <p:nvSpPr>
          <p:cNvPr id="24" name="Obdĺžnik 10"/>
          <p:cNvSpPr>
            <a:spLocks noChangeArrowheads="1"/>
          </p:cNvSpPr>
          <p:nvPr/>
        </p:nvSpPr>
        <p:spPr bwMode="auto">
          <a:xfrm>
            <a:off x="2521239" y="2127250"/>
            <a:ext cx="2433819" cy="34183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dirty="0" err="1">
                <a:latin typeface="+mj-lt"/>
              </a:rPr>
              <a:t>Gateway</a:t>
            </a:r>
            <a:r>
              <a:rPr lang="sk-SK" altLang="sk-SK" dirty="0">
                <a:latin typeface="+mj-lt"/>
              </a:rPr>
              <a:t> </a:t>
            </a:r>
            <a:r>
              <a:rPr lang="sk-SK" altLang="sk-SK" dirty="0" err="1">
                <a:latin typeface="+mj-lt"/>
              </a:rPr>
              <a:t>kernel</a:t>
            </a:r>
            <a:endParaRPr lang="sk-SK" altLang="sk-SK" dirty="0">
              <a:latin typeface="+mj-lt"/>
            </a:endParaRPr>
          </a:p>
        </p:txBody>
      </p:sp>
      <p:grpSp>
        <p:nvGrpSpPr>
          <p:cNvPr id="25" name="Skupina 24"/>
          <p:cNvGrpSpPr>
            <a:grpSpLocks/>
          </p:cNvGrpSpPr>
          <p:nvPr/>
        </p:nvGrpSpPr>
        <p:grpSpPr bwMode="auto">
          <a:xfrm>
            <a:off x="4943077" y="2016570"/>
            <a:ext cx="709150" cy="332310"/>
            <a:chOff x="4337724" y="1403335"/>
            <a:chExt cx="1308142" cy="246293"/>
          </a:xfrm>
        </p:grpSpPr>
        <p:sp>
          <p:nvSpPr>
            <p:cNvPr id="26" name="BlokTextu 151"/>
            <p:cNvSpPr txBox="1">
              <a:spLocks noChangeArrowheads="1"/>
            </p:cNvSpPr>
            <p:nvPr/>
          </p:nvSpPr>
          <p:spPr bwMode="auto">
            <a:xfrm>
              <a:off x="4890549" y="1403335"/>
              <a:ext cx="248786" cy="2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i="1"/>
                <a:t>1</a:t>
              </a:r>
            </a:p>
          </p:txBody>
        </p:sp>
        <p:cxnSp>
          <p:nvCxnSpPr>
            <p:cNvPr id="27" name="Rovná spojnica 15"/>
            <p:cNvCxnSpPr>
              <a:cxnSpLocks noChangeShapeType="1"/>
            </p:cNvCxnSpPr>
            <p:nvPr/>
          </p:nvCxnSpPr>
          <p:spPr bwMode="auto">
            <a:xfrm flipH="1">
              <a:off x="4337724" y="1613601"/>
              <a:ext cx="130814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Skupina 27"/>
          <p:cNvGrpSpPr>
            <a:grpSpLocks/>
          </p:cNvGrpSpPr>
          <p:nvPr/>
        </p:nvGrpSpPr>
        <p:grpSpPr bwMode="auto">
          <a:xfrm>
            <a:off x="3860800" y="2403475"/>
            <a:ext cx="249238" cy="720725"/>
            <a:chOff x="4224991" y="1669414"/>
            <a:chExt cx="248786" cy="721398"/>
          </a:xfrm>
        </p:grpSpPr>
        <p:sp>
          <p:nvSpPr>
            <p:cNvPr id="29" name="BlokTextu 151"/>
            <p:cNvSpPr txBox="1">
              <a:spLocks noChangeArrowheads="1"/>
            </p:cNvSpPr>
            <p:nvPr/>
          </p:nvSpPr>
          <p:spPr bwMode="auto">
            <a:xfrm>
              <a:off x="4224991" y="1821697"/>
              <a:ext cx="248786" cy="2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i="1"/>
                <a:t>2</a:t>
              </a:r>
            </a:p>
          </p:txBody>
        </p:sp>
        <p:cxnSp>
          <p:nvCxnSpPr>
            <p:cNvPr id="30" name="Rovná spojnica 77"/>
            <p:cNvCxnSpPr>
              <a:cxnSpLocks/>
            </p:cNvCxnSpPr>
            <p:nvPr/>
          </p:nvCxnSpPr>
          <p:spPr bwMode="auto">
            <a:xfrm>
              <a:off x="4291015" y="1669414"/>
              <a:ext cx="0" cy="72139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BlokTextu 151"/>
          <p:cNvSpPr txBox="1">
            <a:spLocks noChangeArrowheads="1"/>
          </p:cNvSpPr>
          <p:nvPr/>
        </p:nvSpPr>
        <p:spPr bwMode="auto">
          <a:xfrm>
            <a:off x="5715164" y="3278186"/>
            <a:ext cx="1416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 dirty="0"/>
              <a:t>1) Import </a:t>
            </a:r>
            <a:r>
              <a:rPr lang="sk-SK" altLang="sk-SK" i="1" dirty="0" err="1"/>
              <a:t>Topics</a:t>
            </a:r>
            <a:r>
              <a:rPr lang="sk-SK" altLang="sk-SK" i="1" dirty="0"/>
              <a:t>/</a:t>
            </a:r>
            <a:r>
              <a:rPr lang="sk-SK" altLang="sk-SK" i="1" dirty="0" err="1"/>
              <a:t>Items</a:t>
            </a:r>
            <a:r>
              <a:rPr lang="sk-SK" altLang="sk-SK" i="1" baseline="-25000" dirty="0"/>
              <a:t> </a:t>
            </a:r>
            <a:endParaRPr lang="sk-SK" altLang="sk-SK" i="1" dirty="0"/>
          </a:p>
        </p:txBody>
      </p:sp>
      <p:sp>
        <p:nvSpPr>
          <p:cNvPr id="32" name="BlokTextu 151"/>
          <p:cNvSpPr txBox="1">
            <a:spLocks noChangeArrowheads="1"/>
          </p:cNvSpPr>
          <p:nvPr/>
        </p:nvSpPr>
        <p:spPr bwMode="auto">
          <a:xfrm>
            <a:off x="5710402" y="3449636"/>
            <a:ext cx="1246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/>
              <a:t>2) Subscribe Topics</a:t>
            </a:r>
            <a:r>
              <a:rPr lang="sk-SK" altLang="sk-SK" i="1" baseline="-25000"/>
              <a:t> </a:t>
            </a:r>
            <a:endParaRPr lang="sk-SK" altLang="sk-SK" i="1"/>
          </a:p>
        </p:txBody>
      </p:sp>
      <p:sp>
        <p:nvSpPr>
          <p:cNvPr id="33" name="BlokTextu 151"/>
          <p:cNvSpPr txBox="1">
            <a:spLocks noChangeArrowheads="1"/>
          </p:cNvSpPr>
          <p:nvPr/>
        </p:nvSpPr>
        <p:spPr bwMode="auto">
          <a:xfrm>
            <a:off x="5672160" y="3643183"/>
            <a:ext cx="1475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 dirty="0"/>
              <a:t>3a) </a:t>
            </a:r>
            <a:r>
              <a:rPr lang="sk-SK" altLang="sk-SK" i="1" dirty="0" err="1"/>
              <a:t>Publish</a:t>
            </a:r>
            <a:r>
              <a:rPr lang="sk-SK" altLang="sk-SK" i="1" dirty="0"/>
              <a:t> </a:t>
            </a:r>
            <a:r>
              <a:rPr lang="sk-SK" altLang="sk-SK" i="1" dirty="0" err="1"/>
              <a:t>Topic</a:t>
            </a:r>
            <a:r>
              <a:rPr lang="sk-SK" altLang="sk-SK" i="1" baseline="-25000" dirty="0" err="1"/>
              <a:t>i</a:t>
            </a:r>
            <a:r>
              <a:rPr lang="sk-SK" altLang="sk-SK" i="1" dirty="0"/>
              <a:t> (X</a:t>
            </a:r>
            <a:r>
              <a:rPr lang="sk-SK" altLang="sk-SK" i="1" baseline="-25000" dirty="0"/>
              <a:t>21</a:t>
            </a:r>
            <a:r>
              <a:rPr lang="sk-SK" altLang="sk-SK" i="1" dirty="0"/>
              <a:t>)</a:t>
            </a:r>
          </a:p>
          <a:p>
            <a:r>
              <a:rPr lang="sk-SK" altLang="sk-SK" i="1" dirty="0"/>
              <a:t>3b) POST </a:t>
            </a:r>
            <a:r>
              <a:rPr lang="sk-SK" altLang="sk-SK" i="1" dirty="0" err="1"/>
              <a:t>Item</a:t>
            </a:r>
            <a:r>
              <a:rPr lang="sk-SK" altLang="sk-SK" i="1" baseline="-25000" dirty="0" err="1"/>
              <a:t>i</a:t>
            </a:r>
            <a:r>
              <a:rPr lang="sk-SK" altLang="sk-SK" i="1" dirty="0"/>
              <a:t> (X</a:t>
            </a:r>
            <a:r>
              <a:rPr lang="sk-SK" altLang="sk-SK" i="1" baseline="-25000" dirty="0"/>
              <a:t>31</a:t>
            </a:r>
            <a:r>
              <a:rPr lang="sk-SK" altLang="sk-SK" i="1" dirty="0"/>
              <a:t>)</a:t>
            </a:r>
            <a:r>
              <a:rPr lang="sk-SK" altLang="sk-SK" i="1" baseline="-25000" dirty="0"/>
              <a:t> </a:t>
            </a:r>
            <a:endParaRPr lang="sk-SK" altLang="sk-SK" i="1" dirty="0"/>
          </a:p>
        </p:txBody>
      </p:sp>
      <p:sp>
        <p:nvSpPr>
          <p:cNvPr id="34" name="BlokTextu 151"/>
          <p:cNvSpPr txBox="1">
            <a:spLocks noChangeArrowheads="1"/>
          </p:cNvSpPr>
          <p:nvPr/>
        </p:nvSpPr>
        <p:spPr bwMode="auto">
          <a:xfrm>
            <a:off x="5640972" y="4004206"/>
            <a:ext cx="1206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 dirty="0"/>
              <a:t>4) </a:t>
            </a:r>
            <a:r>
              <a:rPr lang="sk-SK" altLang="sk-SK" i="1" dirty="0" err="1"/>
              <a:t>Write</a:t>
            </a:r>
            <a:r>
              <a:rPr lang="sk-SK" altLang="sk-SK" i="1" dirty="0"/>
              <a:t> to </a:t>
            </a:r>
            <a:r>
              <a:rPr lang="sk-SK" altLang="sk-SK" i="1" dirty="0" err="1"/>
              <a:t>Item</a:t>
            </a:r>
            <a:r>
              <a:rPr lang="sk-SK" altLang="sk-SK" i="1" dirty="0"/>
              <a:t> </a:t>
            </a:r>
            <a:r>
              <a:rPr lang="sk-SK" altLang="sk-SK" i="1" baseline="-25000" dirty="0"/>
              <a:t>i</a:t>
            </a:r>
            <a:r>
              <a:rPr lang="sk-SK" altLang="sk-SK" i="1" dirty="0"/>
              <a:t>  </a:t>
            </a:r>
            <a:r>
              <a:rPr lang="sk-SK" altLang="sk-SK" i="1" baseline="-25000" dirty="0"/>
              <a:t> </a:t>
            </a:r>
          </a:p>
        </p:txBody>
      </p:sp>
      <p:sp>
        <p:nvSpPr>
          <p:cNvPr id="35" name="BlokTextu 151"/>
          <p:cNvSpPr txBox="1">
            <a:spLocks noChangeArrowheads="1"/>
          </p:cNvSpPr>
          <p:nvPr/>
        </p:nvSpPr>
        <p:spPr bwMode="auto">
          <a:xfrm>
            <a:off x="5648859" y="4176632"/>
            <a:ext cx="1247457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 dirty="0"/>
              <a:t>5) </a:t>
            </a:r>
            <a:r>
              <a:rPr lang="sk-SK" altLang="sk-SK" i="1" dirty="0" err="1"/>
              <a:t>Read</a:t>
            </a:r>
            <a:r>
              <a:rPr lang="sk-SK" altLang="sk-SK" i="1" dirty="0"/>
              <a:t> </a:t>
            </a:r>
            <a:r>
              <a:rPr lang="sk-SK" altLang="sk-SK" i="1" dirty="0" err="1"/>
              <a:t>Item</a:t>
            </a:r>
            <a:r>
              <a:rPr lang="sk-SK" altLang="sk-SK" i="1" dirty="0"/>
              <a:t> </a:t>
            </a:r>
            <a:r>
              <a:rPr lang="sk-SK" altLang="sk-SK" i="1" baseline="-25000" dirty="0"/>
              <a:t>i</a:t>
            </a:r>
            <a:r>
              <a:rPr lang="sk-SK" altLang="sk-SK" i="1" dirty="0"/>
              <a:t>  (X</a:t>
            </a:r>
            <a:r>
              <a:rPr lang="sk-SK" altLang="sk-SK" i="1" baseline="-25000" dirty="0"/>
              <a:t>11</a:t>
            </a:r>
            <a:r>
              <a:rPr lang="sk-SK" altLang="sk-SK" i="1" dirty="0"/>
              <a:t>)</a:t>
            </a:r>
          </a:p>
          <a:p>
            <a:r>
              <a:rPr lang="sk-SK" altLang="sk-SK" i="1" baseline="-25000" dirty="0"/>
              <a:t> </a:t>
            </a:r>
          </a:p>
        </p:txBody>
      </p:sp>
      <p:grpSp>
        <p:nvGrpSpPr>
          <p:cNvPr id="36" name="Skupina 35"/>
          <p:cNvGrpSpPr>
            <a:grpSpLocks/>
          </p:cNvGrpSpPr>
          <p:nvPr/>
        </p:nvGrpSpPr>
        <p:grpSpPr bwMode="auto">
          <a:xfrm>
            <a:off x="3490492" y="3518254"/>
            <a:ext cx="652463" cy="369887"/>
            <a:chOff x="8392882" y="3178383"/>
            <a:chExt cx="652669" cy="370587"/>
          </a:xfrm>
        </p:grpSpPr>
        <p:cxnSp>
          <p:nvCxnSpPr>
            <p:cNvPr id="37" name="Rovná spojovacia šípka 2"/>
            <p:cNvCxnSpPr>
              <a:cxnSpLocks noChangeShapeType="1"/>
            </p:cNvCxnSpPr>
            <p:nvPr/>
          </p:nvCxnSpPr>
          <p:spPr bwMode="auto">
            <a:xfrm>
              <a:off x="8466301" y="3178383"/>
              <a:ext cx="0" cy="370587"/>
            </a:xfrm>
            <a:prstGeom prst="straightConnector1">
              <a:avLst/>
            </a:prstGeom>
            <a:noFill/>
            <a:ln w="1143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BlokTextu 151"/>
            <p:cNvSpPr txBox="1">
              <a:spLocks noChangeArrowheads="1"/>
            </p:cNvSpPr>
            <p:nvPr/>
          </p:nvSpPr>
          <p:spPr bwMode="auto">
            <a:xfrm>
              <a:off x="8392882" y="3193645"/>
              <a:ext cx="652669" cy="24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dirty="0"/>
                <a:t>3a  (X</a:t>
              </a:r>
              <a:r>
                <a:rPr lang="sk-SK" altLang="sk-SK" baseline="-25000" dirty="0"/>
                <a:t>21</a:t>
              </a:r>
              <a:r>
                <a:rPr lang="sk-SK" altLang="sk-SK" dirty="0"/>
                <a:t>)</a:t>
              </a:r>
              <a:r>
                <a:rPr lang="sk-SK" altLang="sk-SK" baseline="-25000" dirty="0"/>
                <a:t> </a:t>
              </a:r>
              <a:endParaRPr lang="sk-SK" altLang="sk-SK" dirty="0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xmlns="" id="{94BE7827-4E28-48BA-A728-AA448EEADE46}"/>
              </a:ext>
            </a:extLst>
          </p:cNvPr>
          <p:cNvGrpSpPr/>
          <p:nvPr/>
        </p:nvGrpSpPr>
        <p:grpSpPr>
          <a:xfrm>
            <a:off x="2477667" y="2358273"/>
            <a:ext cx="248653" cy="721372"/>
            <a:chOff x="2477667" y="2358273"/>
            <a:chExt cx="248653" cy="721372"/>
          </a:xfrm>
        </p:grpSpPr>
        <p:cxnSp>
          <p:nvCxnSpPr>
            <p:cNvPr id="42" name="Rovná spojnica 89"/>
            <p:cNvCxnSpPr>
              <a:cxnSpLocks/>
            </p:cNvCxnSpPr>
            <p:nvPr/>
          </p:nvCxnSpPr>
          <p:spPr bwMode="auto">
            <a:xfrm>
              <a:off x="2711948" y="2358273"/>
              <a:ext cx="0" cy="72137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BlokTextu 151"/>
            <p:cNvSpPr txBox="1">
              <a:spLocks noChangeArrowheads="1"/>
            </p:cNvSpPr>
            <p:nvPr/>
          </p:nvSpPr>
          <p:spPr bwMode="auto">
            <a:xfrm>
              <a:off x="2477667" y="2523538"/>
              <a:ext cx="248653" cy="246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i="1" dirty="0"/>
                <a:t>4</a:t>
              </a:r>
              <a:endParaRPr lang="sk-SK" altLang="sk-SK" i="1" baseline="-25000" dirty="0"/>
            </a:p>
          </p:txBody>
        </p:sp>
      </p:grpSp>
      <p:grpSp>
        <p:nvGrpSpPr>
          <p:cNvPr id="44" name="Skupina 43"/>
          <p:cNvGrpSpPr>
            <a:grpSpLocks/>
          </p:cNvGrpSpPr>
          <p:nvPr/>
        </p:nvGrpSpPr>
        <p:grpSpPr bwMode="auto">
          <a:xfrm>
            <a:off x="2389679" y="3503906"/>
            <a:ext cx="546100" cy="361950"/>
            <a:chOff x="7987953" y="3563912"/>
            <a:chExt cx="546945" cy="362601"/>
          </a:xfrm>
        </p:grpSpPr>
        <p:cxnSp>
          <p:nvCxnSpPr>
            <p:cNvPr id="45" name="Rovná spojovacia šípka 96"/>
            <p:cNvCxnSpPr>
              <a:cxnSpLocks/>
            </p:cNvCxnSpPr>
            <p:nvPr/>
          </p:nvCxnSpPr>
          <p:spPr bwMode="auto">
            <a:xfrm flipV="1">
              <a:off x="8161928" y="3563912"/>
              <a:ext cx="0" cy="362601"/>
            </a:xfrm>
            <a:prstGeom prst="straightConnector1">
              <a:avLst/>
            </a:prstGeom>
            <a:noFill/>
            <a:ln w="1143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BlokTextu 147"/>
            <p:cNvSpPr txBox="1">
              <a:spLocks noChangeArrowheads="1"/>
            </p:cNvSpPr>
            <p:nvPr/>
          </p:nvSpPr>
          <p:spPr bwMode="auto">
            <a:xfrm>
              <a:off x="7987953" y="3565325"/>
              <a:ext cx="546945" cy="24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/>
                <a:t>5 (X</a:t>
              </a:r>
              <a:r>
                <a:rPr lang="sk-SK" altLang="sk-SK" baseline="-25000"/>
                <a:t>11</a:t>
              </a:r>
              <a:r>
                <a:rPr lang="sk-SK" altLang="sk-SK"/>
                <a:t>)</a:t>
              </a:r>
            </a:p>
          </p:txBody>
        </p:sp>
      </p:grpSp>
      <p:cxnSp>
        <p:nvCxnSpPr>
          <p:cNvPr id="47" name="Rovná spojnica 46">
            <a:extLst>
              <a:ext uri="{FF2B5EF4-FFF2-40B4-BE49-F238E27FC236}">
                <a16:creationId xmlns:a16="http://schemas.microsoft.com/office/drawing/2014/main" xmlns="" id="{AF5F7D17-34EA-4428-B2F5-754135601573}"/>
              </a:ext>
            </a:extLst>
          </p:cNvPr>
          <p:cNvCxnSpPr/>
          <p:nvPr/>
        </p:nvCxnSpPr>
        <p:spPr bwMode="auto">
          <a:xfrm>
            <a:off x="2064242" y="3502319"/>
            <a:ext cx="0" cy="377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Rovná spojnica 47">
            <a:extLst>
              <a:ext uri="{FF2B5EF4-FFF2-40B4-BE49-F238E27FC236}">
                <a16:creationId xmlns:a16="http://schemas.microsoft.com/office/drawing/2014/main" xmlns="" id="{028EA9B3-F6F0-4188-BCE0-DF6A4CB47B24}"/>
              </a:ext>
            </a:extLst>
          </p:cNvPr>
          <p:cNvCxnSpPr/>
          <p:nvPr/>
        </p:nvCxnSpPr>
        <p:spPr bwMode="auto">
          <a:xfrm>
            <a:off x="3275973" y="3497263"/>
            <a:ext cx="0" cy="377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BlokTextu 14336"/>
          <p:cNvSpPr txBox="1">
            <a:spLocks noChangeArrowheads="1"/>
          </p:cNvSpPr>
          <p:nvPr/>
        </p:nvSpPr>
        <p:spPr bwMode="auto">
          <a:xfrm>
            <a:off x="1625870" y="1062245"/>
            <a:ext cx="2730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sz="1600" dirty="0"/>
              <a:t>A) MQTT/</a:t>
            </a:r>
            <a:r>
              <a:rPr lang="sk-SK" altLang="sk-SK" sz="1600" dirty="0" err="1"/>
              <a:t>CoAP</a:t>
            </a:r>
            <a:r>
              <a:rPr lang="sk-SK" altLang="sk-SK" sz="1600" dirty="0"/>
              <a:t> </a:t>
            </a:r>
            <a:r>
              <a:rPr lang="sk-SK" altLang="sk-SK" sz="1600" dirty="0">
                <a:sym typeface="Wingdings" panose="05000000000000000000" pitchFamily="2" charset="2"/>
              </a:rPr>
              <a:t></a:t>
            </a:r>
            <a:r>
              <a:rPr lang="en-US" altLang="sk-SK" sz="1600" dirty="0"/>
              <a:t> </a:t>
            </a:r>
            <a:r>
              <a:rPr lang="en-US" altLang="sk-SK" sz="1600" dirty="0" err="1"/>
              <a:t>OPC</a:t>
            </a:r>
            <a:r>
              <a:rPr lang="en-US" altLang="sk-SK" sz="1600" dirty="0"/>
              <a:t> UA</a:t>
            </a:r>
            <a:endParaRPr lang="sk-SK" altLang="sk-SK" sz="1600" dirty="0"/>
          </a:p>
        </p:txBody>
      </p:sp>
      <p:sp>
        <p:nvSpPr>
          <p:cNvPr id="50" name="BlokTextu 49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  <p:sp>
        <p:nvSpPr>
          <p:cNvPr id="51" name="Rám obrazu 41">
            <a:extLst>
              <a:ext uri="{FF2B5EF4-FFF2-40B4-BE49-F238E27FC236}">
                <a16:creationId xmlns:a16="http://schemas.microsoft.com/office/drawing/2014/main" xmlns="" id="{0E856DC9-9817-4105-957F-6E84FDAEB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250" y="3022524"/>
            <a:ext cx="1112838" cy="487362"/>
          </a:xfrm>
          <a:prstGeom prst="bevel">
            <a:avLst>
              <a:gd name="adj" fmla="val 1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BlokTextu 9">
            <a:extLst>
              <a:ext uri="{FF2B5EF4-FFF2-40B4-BE49-F238E27FC236}">
                <a16:creationId xmlns:a16="http://schemas.microsoft.com/office/drawing/2014/main" xmlns="" id="{E94712FC-CD91-4E49-9F58-FD87A4D0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89" y="2508580"/>
            <a:ext cx="704234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sk-SK" dirty="0" err="1">
                <a:latin typeface="+mj-lt"/>
              </a:rPr>
              <a:t>CoAP</a:t>
            </a:r>
            <a:r>
              <a:rPr lang="sk-SK" altLang="sk-SK" dirty="0">
                <a:latin typeface="+mj-lt"/>
              </a:rPr>
              <a:t>                                              </a:t>
            </a:r>
            <a:r>
              <a:rPr lang="sk-SK" altLang="sk-SK" dirty="0" err="1">
                <a:latin typeface="+mj-lt"/>
              </a:rPr>
              <a:t>client</a:t>
            </a:r>
            <a:endParaRPr lang="sk-SK" altLang="sk-SK" dirty="0">
              <a:latin typeface="+mj-lt"/>
            </a:endParaRPr>
          </a:p>
        </p:txBody>
      </p:sp>
      <p:sp>
        <p:nvSpPr>
          <p:cNvPr id="53" name="BlokTextu 42">
            <a:extLst>
              <a:ext uri="{FF2B5EF4-FFF2-40B4-BE49-F238E27FC236}">
                <a16:creationId xmlns:a16="http://schemas.microsoft.com/office/drawing/2014/main" xmlns="" id="{33DB980B-AB82-40AD-BF3D-1D76056E2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844" y="3152014"/>
            <a:ext cx="115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sz="1200" dirty="0" err="1">
                <a:latin typeface="+mj-lt"/>
              </a:rPr>
              <a:t>CoAP</a:t>
            </a:r>
            <a:r>
              <a:rPr lang="sk-SK" altLang="sk-SK" sz="1200" dirty="0">
                <a:latin typeface="+mj-lt"/>
              </a:rPr>
              <a:t> Server </a:t>
            </a:r>
            <a:endParaRPr lang="en-GB" altLang="sk-SK" sz="1200" dirty="0">
              <a:latin typeface="+mj-lt"/>
            </a:endParaRPr>
          </a:p>
        </p:txBody>
      </p:sp>
      <p:sp>
        <p:nvSpPr>
          <p:cNvPr id="55" name="Kocka 83">
            <a:extLst>
              <a:ext uri="{FF2B5EF4-FFF2-40B4-BE49-F238E27FC236}">
                <a16:creationId xmlns:a16="http://schemas.microsoft.com/office/drawing/2014/main" xmlns="" id="{24035F01-1D8E-4355-9AA2-9C1C098343DE}"/>
              </a:ext>
            </a:extLst>
          </p:cNvPr>
          <p:cNvSpPr/>
          <p:nvPr/>
        </p:nvSpPr>
        <p:spPr bwMode="auto">
          <a:xfrm rot="16200000">
            <a:off x="4535587" y="3609430"/>
            <a:ext cx="431800" cy="935037"/>
          </a:xfrm>
          <a:prstGeom prst="cub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6" name="BlokTextu 39">
            <a:extLst>
              <a:ext uri="{FF2B5EF4-FFF2-40B4-BE49-F238E27FC236}">
                <a16:creationId xmlns:a16="http://schemas.microsoft.com/office/drawing/2014/main" xmlns="" id="{C780820C-41DE-4E1C-BA84-284C4F73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800" y="3988255"/>
            <a:ext cx="975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altLang="sk-SK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CoAP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sk-SK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Rovná spojnica 56">
            <a:extLst>
              <a:ext uri="{FF2B5EF4-FFF2-40B4-BE49-F238E27FC236}">
                <a16:creationId xmlns:a16="http://schemas.microsoft.com/office/drawing/2014/main" xmlns="" id="{3546E9DC-2579-435B-874F-96D0AC931064}"/>
              </a:ext>
            </a:extLst>
          </p:cNvPr>
          <p:cNvCxnSpPr/>
          <p:nvPr/>
        </p:nvCxnSpPr>
        <p:spPr bwMode="auto">
          <a:xfrm>
            <a:off x="4537788" y="3503906"/>
            <a:ext cx="0" cy="377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8" name="Skupina 57">
            <a:extLst>
              <a:ext uri="{FF2B5EF4-FFF2-40B4-BE49-F238E27FC236}">
                <a16:creationId xmlns:a16="http://schemas.microsoft.com/office/drawing/2014/main" xmlns="" id="{ADE4088F-91A5-4F52-9514-4839FF3C7F08}"/>
              </a:ext>
            </a:extLst>
          </p:cNvPr>
          <p:cNvGrpSpPr>
            <a:grpSpLocks/>
          </p:cNvGrpSpPr>
          <p:nvPr/>
        </p:nvGrpSpPr>
        <p:grpSpPr bwMode="auto">
          <a:xfrm>
            <a:off x="4724942" y="3519343"/>
            <a:ext cx="652463" cy="369887"/>
            <a:chOff x="8392882" y="3178383"/>
            <a:chExt cx="652669" cy="370587"/>
          </a:xfrm>
        </p:grpSpPr>
        <p:cxnSp>
          <p:nvCxnSpPr>
            <p:cNvPr id="59" name="Rovná spojovacia šípka 2">
              <a:extLst>
                <a:ext uri="{FF2B5EF4-FFF2-40B4-BE49-F238E27FC236}">
                  <a16:creationId xmlns:a16="http://schemas.microsoft.com/office/drawing/2014/main" xmlns="" id="{E3EB6E20-1652-4EAD-8D7B-A33DFAC658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66301" y="3178383"/>
              <a:ext cx="0" cy="370587"/>
            </a:xfrm>
            <a:prstGeom prst="straightConnector1">
              <a:avLst/>
            </a:prstGeom>
            <a:noFill/>
            <a:ln w="1143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BlokTextu 151">
              <a:extLst>
                <a:ext uri="{FF2B5EF4-FFF2-40B4-BE49-F238E27FC236}">
                  <a16:creationId xmlns:a16="http://schemas.microsoft.com/office/drawing/2014/main" xmlns="" id="{2BF6E71B-681D-4DE2-B4C6-9FB80E68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2882" y="3193645"/>
              <a:ext cx="652669" cy="24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dirty="0"/>
                <a:t>3b  (X</a:t>
              </a:r>
              <a:r>
                <a:rPr lang="sk-SK" altLang="sk-SK" baseline="-25000" dirty="0"/>
                <a:t>31</a:t>
              </a:r>
              <a:r>
                <a:rPr lang="sk-SK" altLang="sk-SK" dirty="0"/>
                <a:t>)</a:t>
              </a:r>
              <a:r>
                <a:rPr lang="sk-SK" altLang="sk-SK" baseline="-25000" dirty="0"/>
                <a:t> </a:t>
              </a:r>
              <a:endParaRPr lang="sk-SK" altLang="sk-SK" dirty="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xmlns="" id="{D6C75342-CC66-4005-A9BF-209943FB420B}"/>
              </a:ext>
            </a:extLst>
          </p:cNvPr>
          <p:cNvGrpSpPr/>
          <p:nvPr/>
        </p:nvGrpSpPr>
        <p:grpSpPr>
          <a:xfrm>
            <a:off x="4173181" y="2348880"/>
            <a:ext cx="248786" cy="729544"/>
            <a:chOff x="4173181" y="2348880"/>
            <a:chExt cx="248786" cy="729544"/>
          </a:xfrm>
        </p:grpSpPr>
        <p:cxnSp>
          <p:nvCxnSpPr>
            <p:cNvPr id="54" name="Rovná spojnica 81">
              <a:extLst>
                <a:ext uri="{FF2B5EF4-FFF2-40B4-BE49-F238E27FC236}">
                  <a16:creationId xmlns:a16="http://schemas.microsoft.com/office/drawing/2014/main" xmlns="" id="{EDD3FF63-6B7A-49D1-8E6B-FB5F1FF8EEA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355976" y="2348880"/>
              <a:ext cx="6918" cy="72954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BlokTextu 151">
              <a:extLst>
                <a:ext uri="{FF2B5EF4-FFF2-40B4-BE49-F238E27FC236}">
                  <a16:creationId xmlns:a16="http://schemas.microsoft.com/office/drawing/2014/main" xmlns="" id="{42843CCC-A8FF-4D0A-AEC9-49858E921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3181" y="2564904"/>
              <a:ext cx="2487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i="1" dirty="0"/>
                <a:t>3</a:t>
              </a: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xmlns="" id="{17D97959-08BF-4AC2-99EB-94F99FA47041}"/>
              </a:ext>
            </a:extLst>
          </p:cNvPr>
          <p:cNvGrpSpPr/>
          <p:nvPr/>
        </p:nvGrpSpPr>
        <p:grpSpPr>
          <a:xfrm>
            <a:off x="3294343" y="2343632"/>
            <a:ext cx="248786" cy="729544"/>
            <a:chOff x="3294343" y="2343632"/>
            <a:chExt cx="248786" cy="729544"/>
          </a:xfrm>
        </p:grpSpPr>
        <p:cxnSp>
          <p:nvCxnSpPr>
            <p:cNvPr id="40" name="Rovná spojnica 81"/>
            <p:cNvCxnSpPr>
              <a:cxnSpLocks/>
            </p:cNvCxnSpPr>
            <p:nvPr/>
          </p:nvCxnSpPr>
          <p:spPr bwMode="auto">
            <a:xfrm flipH="1" flipV="1">
              <a:off x="3483574" y="2343632"/>
              <a:ext cx="6918" cy="72954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BlokTextu 151">
              <a:extLst>
                <a:ext uri="{FF2B5EF4-FFF2-40B4-BE49-F238E27FC236}">
                  <a16:creationId xmlns:a16="http://schemas.microsoft.com/office/drawing/2014/main" xmlns="" id="{590ABA65-2A83-4E64-A228-418EAFAAD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343" y="2584973"/>
              <a:ext cx="2487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i="1" dirty="0"/>
                <a:t>3</a:t>
              </a:r>
            </a:p>
          </p:txBody>
        </p:sp>
      </p:grpSp>
      <p:sp>
        <p:nvSpPr>
          <p:cNvPr id="61" name="Nadpis 1">
            <a:extLst>
              <a:ext uri="{FF2B5EF4-FFF2-40B4-BE49-F238E27FC236}">
                <a16:creationId xmlns:a16="http://schemas.microsoft.com/office/drawing/2014/main" xmlns="" id="{F3380A29-60F9-4FE4-A856-7A0095C0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61975"/>
          </a:xfrm>
        </p:spPr>
        <p:txBody>
          <a:bodyPr/>
          <a:lstStyle/>
          <a:p>
            <a:pPr algn="l"/>
            <a:r>
              <a:rPr lang="en-US" dirty="0"/>
              <a:t>III. Model of OPC UA/IoT gateway (</a:t>
            </a:r>
            <a:r>
              <a:rPr lang="sk-SK" dirty="0"/>
              <a:t>4</a:t>
            </a:r>
            <a:r>
              <a:rPr lang="en-US" dirty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7769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41638" y="38608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k-SK" altLang="sk-SK"/>
          </a:p>
        </p:txBody>
      </p:sp>
      <p:sp>
        <p:nvSpPr>
          <p:cNvPr id="5" name="Kocka 83">
            <a:extLst>
              <a:ext uri="{FF2B5EF4-FFF2-40B4-BE49-F238E27FC236}">
                <a16:creationId xmlns:a16="http://schemas.microsoft.com/office/drawing/2014/main" xmlns="" id="{5D0EF755-44E8-48E6-86A6-D223FBA18F62}"/>
              </a:ext>
            </a:extLst>
          </p:cNvPr>
          <p:cNvSpPr/>
          <p:nvPr/>
        </p:nvSpPr>
        <p:spPr bwMode="auto">
          <a:xfrm rot="16200000">
            <a:off x="3480594" y="3571081"/>
            <a:ext cx="431800" cy="935038"/>
          </a:xfrm>
          <a:prstGeom prst="cube">
            <a:avLst/>
          </a:prstGeom>
          <a:solidFill>
            <a:srgbClr val="CACA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Kocka 81"/>
          <p:cNvSpPr>
            <a:spLocks noChangeArrowheads="1"/>
          </p:cNvSpPr>
          <p:nvPr/>
        </p:nvSpPr>
        <p:spPr bwMode="auto">
          <a:xfrm>
            <a:off x="1535113" y="1703704"/>
            <a:ext cx="4837087" cy="1319357"/>
          </a:xfrm>
          <a:prstGeom prst="cube">
            <a:avLst>
              <a:gd name="adj" fmla="val 25000"/>
            </a:avLst>
          </a:prstGeom>
          <a:solidFill>
            <a:srgbClr val="FA927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k-SK" altLang="sk-SK"/>
          </a:p>
        </p:txBody>
      </p:sp>
      <p:sp>
        <p:nvSpPr>
          <p:cNvPr id="8" name="Plechovka 89">
            <a:extLst>
              <a:ext uri="{FF2B5EF4-FFF2-40B4-BE49-F238E27FC236}">
                <a16:creationId xmlns:a16="http://schemas.microsoft.com/office/drawing/2014/main" xmlns="" id="{5D3F38EC-E99E-479B-925B-3A2C7BE9D17C}"/>
              </a:ext>
            </a:extLst>
          </p:cNvPr>
          <p:cNvSpPr/>
          <p:nvPr/>
        </p:nvSpPr>
        <p:spPr bwMode="auto">
          <a:xfrm>
            <a:off x="5796136" y="1718026"/>
            <a:ext cx="1238250" cy="1390650"/>
          </a:xfrm>
          <a:prstGeom prst="can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BlokTextu 43"/>
          <p:cNvSpPr txBox="1">
            <a:spLocks noChangeArrowheads="1"/>
          </p:cNvSpPr>
          <p:nvPr/>
        </p:nvSpPr>
        <p:spPr bwMode="auto">
          <a:xfrm>
            <a:off x="5861591" y="2175841"/>
            <a:ext cx="1152020" cy="43088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sk-SK" alt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alt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table</a:t>
            </a:r>
            <a:endParaRPr lang="en-GB" alt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kTextu 49"/>
          <p:cNvSpPr txBox="1">
            <a:spLocks noChangeArrowheads="1"/>
          </p:cNvSpPr>
          <p:nvPr/>
        </p:nvSpPr>
        <p:spPr bwMode="auto">
          <a:xfrm>
            <a:off x="2449662" y="1698625"/>
            <a:ext cx="2225289" cy="30777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OPC</a:t>
            </a:r>
            <a:r>
              <a:rPr lang="sk-SK" alt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sk-SK" altLang="sk-SK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alt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MQTT</a:t>
            </a:r>
            <a:r>
              <a:rPr lang="sk-SK" alt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1400" dirty="0"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</a:p>
        </p:txBody>
      </p:sp>
      <p:sp>
        <p:nvSpPr>
          <p:cNvPr id="11" name="Kocka 83">
            <a:extLst>
              <a:ext uri="{FF2B5EF4-FFF2-40B4-BE49-F238E27FC236}">
                <a16:creationId xmlns:a16="http://schemas.microsoft.com/office/drawing/2014/main" xmlns="" id="{1673612D-16A0-49EC-918A-C622A41CD433}"/>
              </a:ext>
            </a:extLst>
          </p:cNvPr>
          <p:cNvSpPr/>
          <p:nvPr/>
        </p:nvSpPr>
        <p:spPr bwMode="auto">
          <a:xfrm rot="16200000">
            <a:off x="2232025" y="3563938"/>
            <a:ext cx="431800" cy="927100"/>
          </a:xfrm>
          <a:prstGeom prst="cube">
            <a:avLst/>
          </a:prstGeom>
          <a:solidFill>
            <a:srgbClr val="85FF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Rám obrazu 41">
            <a:extLst>
              <a:ext uri="{FF2B5EF4-FFF2-40B4-BE49-F238E27FC236}">
                <a16:creationId xmlns:a16="http://schemas.microsoft.com/office/drawing/2014/main" xmlns="" id="{62391E3F-DFEA-48B1-AD51-A9119C959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2992438"/>
            <a:ext cx="1324660" cy="487362"/>
          </a:xfrm>
          <a:prstGeom prst="bevel">
            <a:avLst>
              <a:gd name="adj" fmla="val 12500"/>
            </a:avLst>
          </a:prstGeom>
          <a:solidFill>
            <a:srgbClr val="85FFE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BlokTextu 42"/>
          <p:cNvSpPr txBox="1">
            <a:spLocks noChangeArrowheads="1"/>
          </p:cNvSpPr>
          <p:nvPr/>
        </p:nvSpPr>
        <p:spPr bwMode="auto">
          <a:xfrm>
            <a:off x="1815648" y="3088462"/>
            <a:ext cx="1368877" cy="276999"/>
          </a:xfrm>
          <a:prstGeom prst="rect">
            <a:avLst/>
          </a:prstGeom>
          <a:solidFill>
            <a:srgbClr val="85FFE0">
              <a:alpha val="2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OPC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Server</a:t>
            </a:r>
            <a:endParaRPr lang="en-GB" alt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ám obrazu 41">
            <a:extLst>
              <a:ext uri="{FF2B5EF4-FFF2-40B4-BE49-F238E27FC236}">
                <a16:creationId xmlns:a16="http://schemas.microsoft.com/office/drawing/2014/main" xmlns="" id="{510EF9D1-0E4C-4E7C-9AC1-1DB5402BD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139" y="3000375"/>
            <a:ext cx="1112837" cy="487363"/>
          </a:xfrm>
          <a:prstGeom prst="bevel">
            <a:avLst>
              <a:gd name="adj" fmla="val 12500"/>
            </a:avLst>
          </a:prstGeom>
          <a:solidFill>
            <a:srgbClr val="CACAE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BlokTextu 42"/>
          <p:cNvSpPr txBox="1">
            <a:spLocks noChangeArrowheads="1"/>
          </p:cNvSpPr>
          <p:nvPr/>
        </p:nvSpPr>
        <p:spPr bwMode="auto">
          <a:xfrm>
            <a:off x="3241948" y="3084778"/>
            <a:ext cx="1151877" cy="27698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MQTT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Broker </a:t>
            </a:r>
            <a:endParaRPr lang="en-GB" alt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lokTextu 39"/>
          <p:cNvSpPr txBox="1">
            <a:spLocks noChangeArrowheads="1"/>
          </p:cNvSpPr>
          <p:nvPr/>
        </p:nvSpPr>
        <p:spPr bwMode="auto">
          <a:xfrm>
            <a:off x="2064303" y="3924639"/>
            <a:ext cx="1396115" cy="276986"/>
          </a:xfrm>
          <a:prstGeom prst="rect">
            <a:avLst/>
          </a:prstGeom>
          <a:solidFill>
            <a:srgbClr val="85FFE0">
              <a:alpha val="400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altLang="sk-SK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OPC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sk-SK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lokTextu 39"/>
          <p:cNvSpPr txBox="1">
            <a:spLocks noChangeArrowheads="1"/>
          </p:cNvSpPr>
          <p:nvPr/>
        </p:nvSpPr>
        <p:spPr bwMode="auto">
          <a:xfrm>
            <a:off x="3303588" y="3952875"/>
            <a:ext cx="1395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altLang="sk-SK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MQTT</a:t>
            </a:r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sk-SK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Skupina 12"/>
          <p:cNvGrpSpPr>
            <a:grpSpLocks/>
          </p:cNvGrpSpPr>
          <p:nvPr/>
        </p:nvGrpSpPr>
        <p:grpSpPr bwMode="auto">
          <a:xfrm>
            <a:off x="2465387" y="2155827"/>
            <a:ext cx="2739938" cy="793757"/>
            <a:chOff x="6082242" y="4310248"/>
            <a:chExt cx="2741683" cy="793972"/>
          </a:xfrm>
        </p:grpSpPr>
        <p:sp>
          <p:nvSpPr>
            <p:cNvPr id="19" name="BlokTextu 9"/>
            <p:cNvSpPr txBox="1">
              <a:spLocks noChangeArrowheads="1"/>
            </p:cNvSpPr>
            <p:nvPr/>
          </p:nvSpPr>
          <p:spPr bwMode="auto">
            <a:xfrm>
              <a:off x="7212355" y="4704110"/>
              <a:ext cx="637435" cy="4001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sk-SK" altLang="sk-SK" dirty="0" err="1">
                  <a:latin typeface="+mj-lt"/>
                </a:rPr>
                <a:t>MQTT</a:t>
              </a:r>
              <a:r>
                <a:rPr lang="sk-SK" altLang="sk-SK" dirty="0">
                  <a:latin typeface="+mj-lt"/>
                </a:rPr>
                <a:t>                                              </a:t>
              </a:r>
              <a:r>
                <a:rPr lang="sk-SK" altLang="sk-SK" dirty="0" err="1">
                  <a:latin typeface="+mj-lt"/>
                </a:rPr>
                <a:t>Client</a:t>
              </a:r>
              <a:endParaRPr lang="sk-SK" altLang="sk-SK" dirty="0">
                <a:latin typeface="+mj-lt"/>
              </a:endParaRPr>
            </a:p>
          </p:txBody>
        </p:sp>
        <p:sp>
          <p:nvSpPr>
            <p:cNvPr id="20" name="BlokTextu 68"/>
            <p:cNvSpPr txBox="1">
              <a:spLocks noChangeArrowheads="1"/>
            </p:cNvSpPr>
            <p:nvPr/>
          </p:nvSpPr>
          <p:spPr bwMode="auto">
            <a:xfrm>
              <a:off x="6082242" y="4684595"/>
              <a:ext cx="736383" cy="4001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sk-SK" altLang="sk-SK" dirty="0" err="1">
                  <a:latin typeface="+mj-lt"/>
                </a:rPr>
                <a:t>OPC</a:t>
              </a:r>
              <a:r>
                <a:rPr lang="sk-SK" altLang="sk-SK" dirty="0">
                  <a:latin typeface="+mj-lt"/>
                </a:rPr>
                <a:t>  </a:t>
              </a:r>
              <a:r>
                <a:rPr lang="sk-SK" altLang="sk-SK" dirty="0" err="1">
                  <a:latin typeface="+mj-lt"/>
                </a:rPr>
                <a:t>Client</a:t>
              </a:r>
              <a:endParaRPr lang="sk-SK" altLang="sk-SK" dirty="0">
                <a:latin typeface="+mj-lt"/>
              </a:endParaRPr>
            </a:p>
          </p:txBody>
        </p:sp>
        <p:sp>
          <p:nvSpPr>
            <p:cNvPr id="21" name="Obdĺžnik 10"/>
            <p:cNvSpPr>
              <a:spLocks noChangeArrowheads="1"/>
            </p:cNvSpPr>
            <p:nvPr/>
          </p:nvSpPr>
          <p:spPr bwMode="auto">
            <a:xfrm>
              <a:off x="6082531" y="4310248"/>
              <a:ext cx="2741394" cy="341728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dirty="0" err="1">
                  <a:latin typeface="+mj-lt"/>
                </a:rPr>
                <a:t>Gateway</a:t>
              </a:r>
              <a:r>
                <a:rPr lang="sk-SK" altLang="sk-SK" dirty="0"/>
                <a:t> </a:t>
              </a:r>
              <a:r>
                <a:rPr lang="sk-SK" altLang="sk-SK" dirty="0" err="1">
                  <a:latin typeface="+mj-lt"/>
                </a:rPr>
                <a:t>kernel</a:t>
              </a:r>
              <a:endParaRPr lang="sk-SK" altLang="sk-SK" dirty="0">
                <a:latin typeface="+mj-lt"/>
              </a:endParaRPr>
            </a:p>
          </p:txBody>
        </p:sp>
      </p:grpSp>
      <p:sp>
        <p:nvSpPr>
          <p:cNvPr id="22" name="BlokTextu 151"/>
          <p:cNvSpPr txBox="1">
            <a:spLocks noChangeArrowheads="1"/>
          </p:cNvSpPr>
          <p:nvPr/>
        </p:nvSpPr>
        <p:spPr bwMode="auto">
          <a:xfrm>
            <a:off x="5858759" y="3280126"/>
            <a:ext cx="1416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 dirty="0"/>
              <a:t>1) Import </a:t>
            </a:r>
            <a:r>
              <a:rPr lang="sk-SK" altLang="sk-SK" i="1" dirty="0" err="1"/>
              <a:t>Topics</a:t>
            </a:r>
            <a:r>
              <a:rPr lang="sk-SK" altLang="sk-SK" i="1" dirty="0"/>
              <a:t>/</a:t>
            </a:r>
            <a:r>
              <a:rPr lang="sk-SK" altLang="sk-SK" i="1" dirty="0" err="1"/>
              <a:t>Items</a:t>
            </a:r>
            <a:r>
              <a:rPr lang="sk-SK" altLang="sk-SK" i="1" baseline="-25000" dirty="0"/>
              <a:t> </a:t>
            </a:r>
            <a:endParaRPr lang="sk-SK" altLang="sk-SK" i="1" dirty="0"/>
          </a:p>
        </p:txBody>
      </p:sp>
      <p:sp>
        <p:nvSpPr>
          <p:cNvPr id="23" name="BlokTextu 151"/>
          <p:cNvSpPr txBox="1">
            <a:spLocks noChangeArrowheads="1"/>
          </p:cNvSpPr>
          <p:nvPr/>
        </p:nvSpPr>
        <p:spPr bwMode="auto">
          <a:xfrm>
            <a:off x="5842884" y="3437288"/>
            <a:ext cx="14081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 dirty="0"/>
              <a:t>2) </a:t>
            </a:r>
            <a:r>
              <a:rPr lang="sk-SK" altLang="sk-SK" i="1" dirty="0" err="1"/>
              <a:t>Write</a:t>
            </a:r>
            <a:r>
              <a:rPr lang="sk-SK" altLang="sk-SK" i="1" dirty="0"/>
              <a:t> to </a:t>
            </a:r>
            <a:r>
              <a:rPr lang="sk-SK" altLang="sk-SK" i="1" dirty="0" err="1"/>
              <a:t>Item</a:t>
            </a:r>
            <a:r>
              <a:rPr lang="sk-SK" altLang="sk-SK" i="1" baseline="-25000" dirty="0" err="1"/>
              <a:t>i</a:t>
            </a:r>
            <a:r>
              <a:rPr lang="sk-SK" altLang="sk-SK" i="1" baseline="-25000" dirty="0"/>
              <a:t>    </a:t>
            </a:r>
            <a:r>
              <a:rPr lang="sk-SK" altLang="sk-SK" i="1" dirty="0"/>
              <a:t>(X</a:t>
            </a:r>
            <a:r>
              <a:rPr lang="sk-SK" altLang="sk-SK" i="1" baseline="-25000" dirty="0"/>
              <a:t>11</a:t>
            </a:r>
            <a:r>
              <a:rPr lang="sk-SK" altLang="sk-SK" i="1" dirty="0"/>
              <a:t>)</a:t>
            </a:r>
            <a:r>
              <a:rPr lang="sk-SK" altLang="sk-SK" i="1" baseline="-25000" dirty="0"/>
              <a:t> </a:t>
            </a:r>
            <a:endParaRPr lang="sk-SK" altLang="sk-SK" i="1" dirty="0"/>
          </a:p>
        </p:txBody>
      </p:sp>
      <p:sp>
        <p:nvSpPr>
          <p:cNvPr id="24" name="BlokTextu 151"/>
          <p:cNvSpPr txBox="1">
            <a:spLocks noChangeArrowheads="1"/>
          </p:cNvSpPr>
          <p:nvPr/>
        </p:nvSpPr>
        <p:spPr bwMode="auto">
          <a:xfrm>
            <a:off x="5839709" y="3602388"/>
            <a:ext cx="946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 dirty="0"/>
              <a:t>3) </a:t>
            </a:r>
            <a:r>
              <a:rPr lang="sk-SK" altLang="sk-SK" i="1" dirty="0" err="1"/>
              <a:t>Read</a:t>
            </a:r>
            <a:r>
              <a:rPr lang="sk-SK" altLang="sk-SK" i="1" dirty="0"/>
              <a:t> </a:t>
            </a:r>
            <a:r>
              <a:rPr lang="sk-SK" altLang="sk-SK" i="1" dirty="0" err="1"/>
              <a:t>Item</a:t>
            </a:r>
            <a:r>
              <a:rPr lang="sk-SK" altLang="sk-SK" i="1" baseline="-25000" dirty="0" err="1"/>
              <a:t>i</a:t>
            </a:r>
            <a:r>
              <a:rPr lang="sk-SK" altLang="sk-SK" i="1" dirty="0"/>
              <a:t> </a:t>
            </a:r>
            <a:r>
              <a:rPr lang="sk-SK" altLang="sk-SK" i="1" baseline="-25000" dirty="0"/>
              <a:t> </a:t>
            </a:r>
            <a:endParaRPr lang="sk-SK" altLang="sk-SK" i="1" dirty="0"/>
          </a:p>
        </p:txBody>
      </p:sp>
      <p:sp>
        <p:nvSpPr>
          <p:cNvPr id="25" name="BlokTextu 151"/>
          <p:cNvSpPr txBox="1">
            <a:spLocks noChangeArrowheads="1"/>
          </p:cNvSpPr>
          <p:nvPr/>
        </p:nvSpPr>
        <p:spPr bwMode="auto">
          <a:xfrm>
            <a:off x="5809546" y="3761138"/>
            <a:ext cx="1728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 dirty="0"/>
              <a:t>4) MQTT </a:t>
            </a:r>
            <a:r>
              <a:rPr lang="sk-SK" altLang="sk-SK" i="1" dirty="0" err="1"/>
              <a:t>Publish</a:t>
            </a:r>
            <a:r>
              <a:rPr lang="sk-SK" altLang="sk-SK" i="1" dirty="0"/>
              <a:t> to </a:t>
            </a:r>
            <a:r>
              <a:rPr lang="sk-SK" altLang="sk-SK" i="1" dirty="0" err="1"/>
              <a:t>Topic</a:t>
            </a:r>
            <a:r>
              <a:rPr lang="sk-SK" altLang="sk-SK" i="1" dirty="0"/>
              <a:t> </a:t>
            </a:r>
            <a:r>
              <a:rPr lang="sk-SK" altLang="sk-SK" i="1" baseline="-25000" dirty="0"/>
              <a:t>i</a:t>
            </a:r>
            <a:r>
              <a:rPr lang="sk-SK" altLang="sk-SK" i="1" dirty="0"/>
              <a:t>  </a:t>
            </a:r>
            <a:r>
              <a:rPr lang="sk-SK" altLang="sk-SK" i="1" baseline="-25000" dirty="0"/>
              <a:t> </a:t>
            </a:r>
          </a:p>
        </p:txBody>
      </p:sp>
      <p:sp>
        <p:nvSpPr>
          <p:cNvPr id="26" name="BlokTextu 151"/>
          <p:cNvSpPr txBox="1">
            <a:spLocks noChangeArrowheads="1"/>
          </p:cNvSpPr>
          <p:nvPr/>
        </p:nvSpPr>
        <p:spPr bwMode="auto">
          <a:xfrm>
            <a:off x="5809546" y="3932588"/>
            <a:ext cx="19383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 dirty="0"/>
              <a:t>5) MQTT </a:t>
            </a:r>
            <a:r>
              <a:rPr lang="sk-SK" altLang="sk-SK" i="1" dirty="0" err="1"/>
              <a:t>Subscribe</a:t>
            </a:r>
            <a:r>
              <a:rPr lang="sk-SK" altLang="sk-SK" i="1" dirty="0"/>
              <a:t> </a:t>
            </a:r>
            <a:r>
              <a:rPr lang="sk-SK" altLang="sk-SK" i="1" dirty="0" err="1"/>
              <a:t>Topic</a:t>
            </a:r>
            <a:r>
              <a:rPr lang="sk-SK" altLang="sk-SK" i="1" dirty="0"/>
              <a:t> </a:t>
            </a:r>
            <a:r>
              <a:rPr lang="sk-SK" altLang="sk-SK" i="1" baseline="-25000" dirty="0"/>
              <a:t>i </a:t>
            </a:r>
            <a:r>
              <a:rPr lang="sk-SK" altLang="sk-SK" i="1" dirty="0"/>
              <a:t> (X</a:t>
            </a:r>
            <a:r>
              <a:rPr lang="sk-SK" altLang="sk-SK" i="1" baseline="-25000" dirty="0"/>
              <a:t>21</a:t>
            </a:r>
            <a:r>
              <a:rPr lang="sk-SK" altLang="sk-SK" i="1" dirty="0"/>
              <a:t>)</a:t>
            </a:r>
          </a:p>
        </p:txBody>
      </p:sp>
      <p:grpSp>
        <p:nvGrpSpPr>
          <p:cNvPr id="27" name="Skupina 26"/>
          <p:cNvGrpSpPr>
            <a:grpSpLocks/>
          </p:cNvGrpSpPr>
          <p:nvPr/>
        </p:nvGrpSpPr>
        <p:grpSpPr bwMode="auto">
          <a:xfrm>
            <a:off x="5193539" y="2087383"/>
            <a:ext cx="665220" cy="388139"/>
            <a:chOff x="7020272" y="1463834"/>
            <a:chExt cx="1308142" cy="246293"/>
          </a:xfrm>
        </p:grpSpPr>
        <p:cxnSp>
          <p:nvCxnSpPr>
            <p:cNvPr id="28" name="Rovná spojnica 15"/>
            <p:cNvCxnSpPr>
              <a:cxnSpLocks noChangeShapeType="1"/>
            </p:cNvCxnSpPr>
            <p:nvPr/>
          </p:nvCxnSpPr>
          <p:spPr bwMode="auto">
            <a:xfrm flipH="1">
              <a:off x="7020272" y="1628800"/>
              <a:ext cx="130814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BlokTextu 151"/>
            <p:cNvSpPr txBox="1">
              <a:spLocks noChangeArrowheads="1"/>
            </p:cNvSpPr>
            <p:nvPr/>
          </p:nvSpPr>
          <p:spPr bwMode="auto">
            <a:xfrm>
              <a:off x="7446670" y="1463834"/>
              <a:ext cx="248785" cy="2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i="1" dirty="0"/>
                <a:t>1</a:t>
              </a:r>
            </a:p>
          </p:txBody>
        </p:sp>
      </p:grpSp>
      <p:grpSp>
        <p:nvGrpSpPr>
          <p:cNvPr id="30" name="Skupina 29"/>
          <p:cNvGrpSpPr>
            <a:grpSpLocks/>
          </p:cNvGrpSpPr>
          <p:nvPr/>
        </p:nvGrpSpPr>
        <p:grpSpPr bwMode="auto">
          <a:xfrm>
            <a:off x="2136775" y="3487738"/>
            <a:ext cx="547688" cy="369887"/>
            <a:chOff x="8172400" y="3596259"/>
            <a:chExt cx="546945" cy="370587"/>
          </a:xfrm>
        </p:grpSpPr>
        <p:sp>
          <p:nvSpPr>
            <p:cNvPr id="31" name="BlokTextu 147"/>
            <p:cNvSpPr txBox="1">
              <a:spLocks noChangeArrowheads="1"/>
            </p:cNvSpPr>
            <p:nvPr/>
          </p:nvSpPr>
          <p:spPr bwMode="auto">
            <a:xfrm>
              <a:off x="8172400" y="3650188"/>
              <a:ext cx="546945" cy="24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/>
                <a:t>2 (X</a:t>
              </a:r>
              <a:r>
                <a:rPr lang="sk-SK" altLang="sk-SK" baseline="-25000"/>
                <a:t>11</a:t>
              </a:r>
              <a:r>
                <a:rPr lang="sk-SK" altLang="sk-SK"/>
                <a:t>)</a:t>
              </a:r>
            </a:p>
          </p:txBody>
        </p:sp>
        <p:cxnSp>
          <p:nvCxnSpPr>
            <p:cNvPr id="32" name="Rovná spojovacia šípka 2"/>
            <p:cNvCxnSpPr>
              <a:cxnSpLocks noChangeShapeType="1"/>
            </p:cNvCxnSpPr>
            <p:nvPr/>
          </p:nvCxnSpPr>
          <p:spPr bwMode="auto">
            <a:xfrm>
              <a:off x="8347268" y="3596259"/>
              <a:ext cx="0" cy="370587"/>
            </a:xfrm>
            <a:prstGeom prst="straightConnector1">
              <a:avLst/>
            </a:prstGeom>
            <a:noFill/>
            <a:ln w="1143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Skupina 32"/>
          <p:cNvGrpSpPr>
            <a:grpSpLocks/>
          </p:cNvGrpSpPr>
          <p:nvPr/>
        </p:nvGrpSpPr>
        <p:grpSpPr bwMode="auto">
          <a:xfrm>
            <a:off x="2365384" y="2355850"/>
            <a:ext cx="249156" cy="730250"/>
            <a:chOff x="7708171" y="5984202"/>
            <a:chExt cx="248786" cy="729570"/>
          </a:xfrm>
        </p:grpSpPr>
        <p:sp>
          <p:nvSpPr>
            <p:cNvPr id="35" name="BlokTextu 151"/>
            <p:cNvSpPr txBox="1">
              <a:spLocks noChangeArrowheads="1"/>
            </p:cNvSpPr>
            <p:nvPr/>
          </p:nvSpPr>
          <p:spPr bwMode="auto">
            <a:xfrm>
              <a:off x="7708171" y="6252773"/>
              <a:ext cx="248786" cy="2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i="1"/>
                <a:t>3</a:t>
              </a:r>
              <a:endParaRPr lang="sk-SK" altLang="sk-SK" i="1" baseline="-25000"/>
            </a:p>
          </p:txBody>
        </p:sp>
        <p:cxnSp>
          <p:nvCxnSpPr>
            <p:cNvPr id="36" name="Rovná spojnica 81"/>
            <p:cNvCxnSpPr>
              <a:cxnSpLocks/>
            </p:cNvCxnSpPr>
            <p:nvPr/>
          </p:nvCxnSpPr>
          <p:spPr bwMode="auto">
            <a:xfrm flipH="1" flipV="1">
              <a:off x="7943311" y="5984202"/>
              <a:ext cx="6922" cy="7295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Skupina 36"/>
          <p:cNvGrpSpPr>
            <a:grpSpLocks/>
          </p:cNvGrpSpPr>
          <p:nvPr/>
        </p:nvGrpSpPr>
        <p:grpSpPr bwMode="auto">
          <a:xfrm>
            <a:off x="3649663" y="3475038"/>
            <a:ext cx="566737" cy="363537"/>
            <a:chOff x="7071596" y="5229200"/>
            <a:chExt cx="567784" cy="362601"/>
          </a:xfrm>
        </p:grpSpPr>
        <p:cxnSp>
          <p:nvCxnSpPr>
            <p:cNvPr id="38" name="Rovná spojovacia šípka 96"/>
            <p:cNvCxnSpPr>
              <a:cxnSpLocks/>
            </p:cNvCxnSpPr>
            <p:nvPr/>
          </p:nvCxnSpPr>
          <p:spPr bwMode="auto">
            <a:xfrm flipV="1">
              <a:off x="7236296" y="5229200"/>
              <a:ext cx="0" cy="362601"/>
            </a:xfrm>
            <a:prstGeom prst="straightConnector1">
              <a:avLst/>
            </a:prstGeom>
            <a:noFill/>
            <a:ln w="1143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BlokTextu 151"/>
            <p:cNvSpPr txBox="1">
              <a:spLocks noChangeArrowheads="1"/>
            </p:cNvSpPr>
            <p:nvPr/>
          </p:nvSpPr>
          <p:spPr bwMode="auto">
            <a:xfrm>
              <a:off x="7071596" y="5266909"/>
              <a:ext cx="567784" cy="24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/>
                <a:t>5 (X</a:t>
              </a:r>
              <a:r>
                <a:rPr lang="sk-SK" altLang="sk-SK" baseline="-25000"/>
                <a:t>21</a:t>
              </a:r>
              <a:r>
                <a:rPr lang="sk-SK" altLang="sk-SK"/>
                <a:t>)</a:t>
              </a:r>
              <a:r>
                <a:rPr lang="sk-SK" altLang="sk-SK" baseline="-25000"/>
                <a:t> </a:t>
              </a:r>
              <a:endParaRPr lang="sk-SK" altLang="sk-SK"/>
            </a:p>
          </p:txBody>
        </p:sp>
      </p:grpSp>
      <p:grpSp>
        <p:nvGrpSpPr>
          <p:cNvPr id="40" name="Skupina 39"/>
          <p:cNvGrpSpPr>
            <a:grpSpLocks/>
          </p:cNvGrpSpPr>
          <p:nvPr/>
        </p:nvGrpSpPr>
        <p:grpSpPr bwMode="auto">
          <a:xfrm>
            <a:off x="3530676" y="2378075"/>
            <a:ext cx="249236" cy="720725"/>
            <a:chOff x="6397325" y="5323768"/>
            <a:chExt cx="248786" cy="721398"/>
          </a:xfrm>
        </p:grpSpPr>
        <p:cxnSp>
          <p:nvCxnSpPr>
            <p:cNvPr id="41" name="Rovná spojnica 77"/>
            <p:cNvCxnSpPr>
              <a:cxnSpLocks/>
            </p:cNvCxnSpPr>
            <p:nvPr/>
          </p:nvCxnSpPr>
          <p:spPr bwMode="auto">
            <a:xfrm>
              <a:off x="6561538" y="5323768"/>
              <a:ext cx="0" cy="72139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BlokTextu 151"/>
            <p:cNvSpPr txBox="1">
              <a:spLocks noChangeArrowheads="1"/>
            </p:cNvSpPr>
            <p:nvPr/>
          </p:nvSpPr>
          <p:spPr bwMode="auto">
            <a:xfrm>
              <a:off x="6397325" y="5552780"/>
              <a:ext cx="248786" cy="2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i="1" dirty="0"/>
                <a:t>4</a:t>
              </a:r>
            </a:p>
          </p:txBody>
        </p:sp>
      </p:grpSp>
      <p:cxnSp>
        <p:nvCxnSpPr>
          <p:cNvPr id="43" name="Rovná spojnica 42">
            <a:extLst>
              <a:ext uri="{FF2B5EF4-FFF2-40B4-BE49-F238E27FC236}">
                <a16:creationId xmlns:a16="http://schemas.microsoft.com/office/drawing/2014/main" xmlns="" id="{87F9CEFD-1346-4708-AE7A-3BC5A5EBD5B0}"/>
              </a:ext>
            </a:extLst>
          </p:cNvPr>
          <p:cNvCxnSpPr/>
          <p:nvPr/>
        </p:nvCxnSpPr>
        <p:spPr bwMode="auto">
          <a:xfrm>
            <a:off x="2136775" y="3479800"/>
            <a:ext cx="0" cy="377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Rovná spojnica 43">
            <a:extLst>
              <a:ext uri="{FF2B5EF4-FFF2-40B4-BE49-F238E27FC236}">
                <a16:creationId xmlns:a16="http://schemas.microsoft.com/office/drawing/2014/main" xmlns="" id="{1D8D4DB8-C578-45DA-8D33-49D9AFA952DE}"/>
              </a:ext>
            </a:extLst>
          </p:cNvPr>
          <p:cNvCxnSpPr/>
          <p:nvPr/>
        </p:nvCxnSpPr>
        <p:spPr bwMode="auto">
          <a:xfrm>
            <a:off x="3506788" y="3479800"/>
            <a:ext cx="0" cy="377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BlokTextu 179"/>
          <p:cNvSpPr txBox="1">
            <a:spLocks noChangeArrowheads="1"/>
          </p:cNvSpPr>
          <p:nvPr/>
        </p:nvSpPr>
        <p:spPr bwMode="auto">
          <a:xfrm>
            <a:off x="1338263" y="1125538"/>
            <a:ext cx="2759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sz="1600" dirty="0">
                <a:latin typeface="+mj-lt"/>
              </a:rPr>
              <a:t>B)</a:t>
            </a:r>
            <a:r>
              <a:rPr lang="en-US" altLang="sk-SK" sz="1600" dirty="0">
                <a:latin typeface="+mj-lt"/>
              </a:rPr>
              <a:t> OPC UA </a:t>
            </a:r>
            <a:r>
              <a:rPr lang="en-US" altLang="sk-SK" sz="16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altLang="sk-SK" sz="1600" dirty="0">
                <a:latin typeface="+mj-lt"/>
              </a:rPr>
              <a:t> MQTT</a:t>
            </a:r>
            <a:r>
              <a:rPr lang="sk-SK" altLang="sk-SK" sz="1600" dirty="0">
                <a:latin typeface="+mj-lt"/>
              </a:rPr>
              <a:t>/</a:t>
            </a:r>
            <a:r>
              <a:rPr lang="sk-SK" altLang="sk-SK" sz="1600" dirty="0" err="1">
                <a:latin typeface="+mj-lt"/>
              </a:rPr>
              <a:t>CoAP</a:t>
            </a:r>
            <a:endParaRPr lang="sk-SK" altLang="sk-SK" sz="1600" dirty="0">
              <a:latin typeface="+mj-lt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  <p:sp>
        <p:nvSpPr>
          <p:cNvPr id="47" name="Rám obrazu 41">
            <a:extLst>
              <a:ext uri="{FF2B5EF4-FFF2-40B4-BE49-F238E27FC236}">
                <a16:creationId xmlns:a16="http://schemas.microsoft.com/office/drawing/2014/main" xmlns="" id="{78AE20D6-3418-4B7F-923F-1E55D2A9B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3000375"/>
            <a:ext cx="1112837" cy="487363"/>
          </a:xfrm>
          <a:prstGeom prst="bevel">
            <a:avLst>
              <a:gd name="adj" fmla="val 1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BlokTextu 42">
            <a:extLst>
              <a:ext uri="{FF2B5EF4-FFF2-40B4-BE49-F238E27FC236}">
                <a16:creationId xmlns:a16="http://schemas.microsoft.com/office/drawing/2014/main" xmlns="" id="{CCB97C56-3A2D-406D-BFFE-DDE6A7315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9321" y="3088461"/>
            <a:ext cx="1151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sz="1200" dirty="0" err="1">
                <a:latin typeface="+mj-lt"/>
              </a:rPr>
              <a:t>CoAP</a:t>
            </a:r>
            <a:r>
              <a:rPr lang="sk-SK" altLang="sk-SK" sz="1200" dirty="0">
                <a:latin typeface="+mj-lt"/>
              </a:rPr>
              <a:t> Server </a:t>
            </a:r>
            <a:endParaRPr lang="en-GB" altLang="sk-SK" sz="1200" dirty="0">
              <a:latin typeface="+mj-lt"/>
            </a:endParaRPr>
          </a:p>
        </p:txBody>
      </p:sp>
      <p:sp>
        <p:nvSpPr>
          <p:cNvPr id="49" name="BlokTextu 9">
            <a:extLst>
              <a:ext uri="{FF2B5EF4-FFF2-40B4-BE49-F238E27FC236}">
                <a16:creationId xmlns:a16="http://schemas.microsoft.com/office/drawing/2014/main" xmlns="" id="{EDC49E38-7E7C-42A0-B490-40816DDC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37073"/>
            <a:ext cx="637029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sk-SK" dirty="0" err="1">
                <a:latin typeface="+mj-lt"/>
              </a:rPr>
              <a:t>CoAP</a:t>
            </a:r>
            <a:r>
              <a:rPr lang="sk-SK" altLang="sk-SK" dirty="0">
                <a:latin typeface="+mj-lt"/>
              </a:rPr>
              <a:t>                                              </a:t>
            </a:r>
            <a:r>
              <a:rPr lang="sk-SK" altLang="sk-SK" dirty="0" err="1">
                <a:latin typeface="+mj-lt"/>
              </a:rPr>
              <a:t>Client</a:t>
            </a:r>
            <a:endParaRPr lang="sk-SK" altLang="sk-SK" dirty="0">
              <a:latin typeface="+mj-lt"/>
            </a:endParaRPr>
          </a:p>
        </p:txBody>
      </p:sp>
      <p:sp>
        <p:nvSpPr>
          <p:cNvPr id="50" name="Kocka 83">
            <a:extLst>
              <a:ext uri="{FF2B5EF4-FFF2-40B4-BE49-F238E27FC236}">
                <a16:creationId xmlns:a16="http://schemas.microsoft.com/office/drawing/2014/main" xmlns="" id="{CF24334A-4697-4378-9198-C127C2834683}"/>
              </a:ext>
            </a:extLst>
          </p:cNvPr>
          <p:cNvSpPr/>
          <p:nvPr/>
        </p:nvSpPr>
        <p:spPr bwMode="auto">
          <a:xfrm rot="16200000">
            <a:off x="4770254" y="3575522"/>
            <a:ext cx="431800" cy="935037"/>
          </a:xfrm>
          <a:prstGeom prst="cub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1" name="BlokTextu 39">
            <a:extLst>
              <a:ext uri="{FF2B5EF4-FFF2-40B4-BE49-F238E27FC236}">
                <a16:creationId xmlns:a16="http://schemas.microsoft.com/office/drawing/2014/main" xmlns="" id="{E5023A05-88BC-4637-BE07-51AEFAF4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467" y="3988255"/>
            <a:ext cx="975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altLang="sk-SK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GB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CoAP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sk-SK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Rovná spojnica 51">
            <a:extLst>
              <a:ext uri="{FF2B5EF4-FFF2-40B4-BE49-F238E27FC236}">
                <a16:creationId xmlns:a16="http://schemas.microsoft.com/office/drawing/2014/main" xmlns="" id="{7E63D304-22A1-4EE7-AE24-934B9A1359F6}"/>
              </a:ext>
            </a:extLst>
          </p:cNvPr>
          <p:cNvCxnSpPr/>
          <p:nvPr/>
        </p:nvCxnSpPr>
        <p:spPr bwMode="auto">
          <a:xfrm>
            <a:off x="4788024" y="3494438"/>
            <a:ext cx="0" cy="377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BlokTextu 151">
            <a:extLst>
              <a:ext uri="{FF2B5EF4-FFF2-40B4-BE49-F238E27FC236}">
                <a16:creationId xmlns:a16="http://schemas.microsoft.com/office/drawing/2014/main" xmlns="" id="{FFD1B3CA-3AD9-4839-B9A6-AB3DC8D3B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016" y="4098402"/>
            <a:ext cx="14157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 dirty="0"/>
              <a:t>6) </a:t>
            </a:r>
            <a:r>
              <a:rPr lang="sk-SK" altLang="sk-SK" i="1" dirty="0" err="1"/>
              <a:t>CoAP</a:t>
            </a:r>
            <a:r>
              <a:rPr lang="sk-SK" altLang="sk-SK" i="1" dirty="0"/>
              <a:t> POST </a:t>
            </a:r>
            <a:r>
              <a:rPr lang="sk-SK" altLang="sk-SK" i="1" dirty="0" err="1"/>
              <a:t>Item</a:t>
            </a:r>
            <a:r>
              <a:rPr lang="sk-SK" altLang="sk-SK" i="1" dirty="0"/>
              <a:t> </a:t>
            </a:r>
            <a:r>
              <a:rPr lang="sk-SK" altLang="sk-SK" i="1" baseline="-25000" dirty="0"/>
              <a:t>i </a:t>
            </a:r>
            <a:r>
              <a:rPr lang="sk-SK" altLang="sk-SK" i="1" dirty="0"/>
              <a:t> </a:t>
            </a:r>
          </a:p>
        </p:txBody>
      </p:sp>
      <p:sp>
        <p:nvSpPr>
          <p:cNvPr id="54" name="BlokTextu 151">
            <a:extLst>
              <a:ext uri="{FF2B5EF4-FFF2-40B4-BE49-F238E27FC236}">
                <a16:creationId xmlns:a16="http://schemas.microsoft.com/office/drawing/2014/main" xmlns="" id="{5BC9AEA6-1523-47F7-9046-DFE9B6B29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913" y="4271250"/>
            <a:ext cx="15985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sk-SK" i="1" dirty="0"/>
              <a:t>7) </a:t>
            </a:r>
            <a:r>
              <a:rPr lang="sk-SK" altLang="sk-SK" i="1" dirty="0" err="1"/>
              <a:t>CoAP</a:t>
            </a:r>
            <a:r>
              <a:rPr lang="sk-SK" altLang="sk-SK" i="1" dirty="0"/>
              <a:t> GET  </a:t>
            </a:r>
            <a:r>
              <a:rPr lang="sk-SK" altLang="sk-SK" i="1" dirty="0" err="1"/>
              <a:t>Item</a:t>
            </a:r>
            <a:r>
              <a:rPr lang="sk-SK" altLang="sk-SK" i="1" dirty="0"/>
              <a:t> </a:t>
            </a:r>
            <a:r>
              <a:rPr lang="sk-SK" altLang="sk-SK" i="1" baseline="-25000" dirty="0"/>
              <a:t>i </a:t>
            </a:r>
            <a:r>
              <a:rPr lang="sk-SK" altLang="sk-SK" i="1" dirty="0"/>
              <a:t> (X</a:t>
            </a:r>
            <a:r>
              <a:rPr lang="sk-SK" altLang="sk-SK" i="1" baseline="-25000" dirty="0"/>
              <a:t>31</a:t>
            </a:r>
            <a:r>
              <a:rPr lang="sk-SK" altLang="sk-SK" i="1" dirty="0"/>
              <a:t>)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AFD73DE6-AF17-49A9-A6A2-C981AD8D49DE}"/>
              </a:ext>
            </a:extLst>
          </p:cNvPr>
          <p:cNvGrpSpPr/>
          <p:nvPr/>
        </p:nvGrpSpPr>
        <p:grpSpPr>
          <a:xfrm>
            <a:off x="4499992" y="2407441"/>
            <a:ext cx="248786" cy="720725"/>
            <a:chOff x="4499992" y="2407441"/>
            <a:chExt cx="248786" cy="720725"/>
          </a:xfrm>
        </p:grpSpPr>
        <p:sp>
          <p:nvSpPr>
            <p:cNvPr id="55" name="BlokTextu 151">
              <a:extLst>
                <a:ext uri="{FF2B5EF4-FFF2-40B4-BE49-F238E27FC236}">
                  <a16:creationId xmlns:a16="http://schemas.microsoft.com/office/drawing/2014/main" xmlns="" id="{93BD982E-571D-42C0-BCED-20598BB86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992" y="2606873"/>
              <a:ext cx="2487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i="1" dirty="0"/>
                <a:t>6</a:t>
              </a:r>
            </a:p>
          </p:txBody>
        </p:sp>
        <p:cxnSp>
          <p:nvCxnSpPr>
            <p:cNvPr id="56" name="Rovná spojnica 77">
              <a:extLst>
                <a:ext uri="{FF2B5EF4-FFF2-40B4-BE49-F238E27FC236}">
                  <a16:creationId xmlns:a16="http://schemas.microsoft.com/office/drawing/2014/main" xmlns="" id="{A7306DF9-4874-4EEE-A3B8-A2B3534ACD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75675" y="2407441"/>
              <a:ext cx="0" cy="7207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Skupina 56">
            <a:extLst>
              <a:ext uri="{FF2B5EF4-FFF2-40B4-BE49-F238E27FC236}">
                <a16:creationId xmlns:a16="http://schemas.microsoft.com/office/drawing/2014/main" xmlns="" id="{FB20E085-C3D1-4417-B35C-BFBFF9FA3A7E}"/>
              </a:ext>
            </a:extLst>
          </p:cNvPr>
          <p:cNvGrpSpPr>
            <a:grpSpLocks/>
          </p:cNvGrpSpPr>
          <p:nvPr/>
        </p:nvGrpSpPr>
        <p:grpSpPr bwMode="auto">
          <a:xfrm>
            <a:off x="4941366" y="3501008"/>
            <a:ext cx="567784" cy="363537"/>
            <a:chOff x="7071596" y="5229200"/>
            <a:chExt cx="568833" cy="362601"/>
          </a:xfrm>
        </p:grpSpPr>
        <p:cxnSp>
          <p:nvCxnSpPr>
            <p:cNvPr id="58" name="Rovná spojovacia šípka 96">
              <a:extLst>
                <a:ext uri="{FF2B5EF4-FFF2-40B4-BE49-F238E27FC236}">
                  <a16:creationId xmlns:a16="http://schemas.microsoft.com/office/drawing/2014/main" xmlns="" id="{E0B8BFE0-D648-4E59-978F-1A06905D2C2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36296" y="5229200"/>
              <a:ext cx="0" cy="362601"/>
            </a:xfrm>
            <a:prstGeom prst="straightConnector1">
              <a:avLst/>
            </a:prstGeom>
            <a:noFill/>
            <a:ln w="1143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BlokTextu 151">
              <a:extLst>
                <a:ext uri="{FF2B5EF4-FFF2-40B4-BE49-F238E27FC236}">
                  <a16:creationId xmlns:a16="http://schemas.microsoft.com/office/drawing/2014/main" xmlns="" id="{E063A026-F566-49E4-8911-581F641E5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1596" y="5266909"/>
              <a:ext cx="568833" cy="24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dirty="0"/>
                <a:t>7 (X</a:t>
              </a:r>
              <a:r>
                <a:rPr lang="sk-SK" altLang="sk-SK" baseline="-25000" dirty="0"/>
                <a:t>31</a:t>
              </a:r>
              <a:r>
                <a:rPr lang="sk-SK" altLang="sk-SK" dirty="0"/>
                <a:t>)</a:t>
              </a:r>
              <a:r>
                <a:rPr lang="sk-SK" altLang="sk-SK" baseline="-25000" dirty="0"/>
                <a:t> </a:t>
              </a:r>
              <a:endParaRPr lang="sk-SK" altLang="sk-SK" dirty="0"/>
            </a:p>
          </p:txBody>
        </p:sp>
      </p:grpSp>
      <p:sp>
        <p:nvSpPr>
          <p:cNvPr id="60" name="Nadpis 1">
            <a:extLst>
              <a:ext uri="{FF2B5EF4-FFF2-40B4-BE49-F238E27FC236}">
                <a16:creationId xmlns:a16="http://schemas.microsoft.com/office/drawing/2014/main" xmlns="" id="{A91909B6-6EC9-462E-AD26-D187737D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913"/>
            <a:ext cx="8893175" cy="561975"/>
          </a:xfrm>
        </p:spPr>
        <p:txBody>
          <a:bodyPr/>
          <a:lstStyle/>
          <a:p>
            <a:pPr algn="l"/>
            <a:r>
              <a:rPr lang="en-US" dirty="0"/>
              <a:t>III. Model of OPC UA/IoT gateway (</a:t>
            </a:r>
            <a:r>
              <a:rPr lang="sk-SK" dirty="0"/>
              <a:t>5</a:t>
            </a:r>
            <a:r>
              <a:rPr lang="en-US" dirty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696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IV.  Validation of OPC UA/IoT gateway</a:t>
            </a:r>
            <a:r>
              <a:rPr lang="sk-SK" dirty="0"/>
              <a:t> (1)</a:t>
            </a:r>
          </a:p>
        </p:txBody>
      </p:sp>
      <p:pic>
        <p:nvPicPr>
          <p:cNvPr id="5" name="Obrázo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1" y="1694631"/>
            <a:ext cx="22955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CE5C4CB-079F-4908-B22F-1D141204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67" y="1694631"/>
            <a:ext cx="5338730" cy="355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721061E7-FE13-4BF6-8118-D55D4D211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307" y="2343807"/>
            <a:ext cx="5269690" cy="2634845"/>
          </a:xfrm>
          <a:prstGeom prst="rect">
            <a:avLst/>
          </a:prstGeom>
        </p:spPr>
      </p:pic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xmlns="" id="{D542C280-951B-4356-9257-CF75DC00F279}"/>
              </a:ext>
            </a:extLst>
          </p:cNvPr>
          <p:cNvCxnSpPr/>
          <p:nvPr/>
        </p:nvCxnSpPr>
        <p:spPr>
          <a:xfrm>
            <a:off x="1999081" y="2790078"/>
            <a:ext cx="3024336" cy="165618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xmlns="" id="{D9207030-660C-4FC6-83AA-64DB3D34FD74}"/>
              </a:ext>
            </a:extLst>
          </p:cNvPr>
          <p:cNvCxnSpPr>
            <a:cxnSpLocks/>
          </p:cNvCxnSpPr>
          <p:nvPr/>
        </p:nvCxnSpPr>
        <p:spPr>
          <a:xfrm flipV="1">
            <a:off x="5057937" y="3712381"/>
            <a:ext cx="0" cy="58071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ok 21">
            <a:extLst>
              <a:ext uri="{FF2B5EF4-FFF2-40B4-BE49-F238E27FC236}">
                <a16:creationId xmlns:a16="http://schemas.microsoft.com/office/drawing/2014/main" xmlns="" id="{714E3620-4FBC-4DC6-AC73-58018B7CA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556" y="3963880"/>
            <a:ext cx="95250" cy="123825"/>
          </a:xfrm>
          <a:prstGeom prst="rect">
            <a:avLst/>
          </a:prstGeom>
        </p:spPr>
      </p:pic>
      <p:sp>
        <p:nvSpPr>
          <p:cNvPr id="23" name="Šípka: nadol 22">
            <a:extLst>
              <a:ext uri="{FF2B5EF4-FFF2-40B4-BE49-F238E27FC236}">
                <a16:creationId xmlns:a16="http://schemas.microsoft.com/office/drawing/2014/main" xmlns="" id="{3ED6C49E-097F-4A0C-B1DC-3C88DA69F5EE}"/>
              </a:ext>
            </a:extLst>
          </p:cNvPr>
          <p:cNvSpPr/>
          <p:nvPr/>
        </p:nvSpPr>
        <p:spPr>
          <a:xfrm>
            <a:off x="5462385" y="3744280"/>
            <a:ext cx="45719" cy="21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5891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IV.  Validation of OPC UA/IoT gateway</a:t>
            </a:r>
            <a:r>
              <a:rPr lang="sk-SK" dirty="0"/>
              <a:t>(2)</a:t>
            </a:r>
          </a:p>
        </p:txBody>
      </p:sp>
      <p:pic>
        <p:nvPicPr>
          <p:cNvPr id="6" name="Obrázo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1" y="2357778"/>
            <a:ext cx="2354262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950B3307-4B46-4837-9C83-20281950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67" y="1694631"/>
            <a:ext cx="5338730" cy="355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721061E7-FE13-4BF6-8118-D55D4D211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129" y="2373367"/>
            <a:ext cx="5268098" cy="263484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A76C0652-A392-4F3E-A43D-86D8F0810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556" y="3985146"/>
            <a:ext cx="95250" cy="123825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043516CF-1B55-428D-A3F1-380565AB9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987" y="3329120"/>
            <a:ext cx="5270240" cy="1257300"/>
          </a:xfrm>
          <a:prstGeom prst="rect">
            <a:avLst/>
          </a:prstGeom>
        </p:spPr>
      </p:pic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xmlns="" id="{8017356A-619D-4BED-9F44-D4CEB62BA017}"/>
              </a:ext>
            </a:extLst>
          </p:cNvPr>
          <p:cNvCxnSpPr>
            <a:cxnSpLocks/>
          </p:cNvCxnSpPr>
          <p:nvPr/>
        </p:nvCxnSpPr>
        <p:spPr>
          <a:xfrm>
            <a:off x="2339752" y="3366569"/>
            <a:ext cx="3704667" cy="74222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xmlns="" id="{1CAE8955-6563-49F4-8DE0-4432B6656C13}"/>
              </a:ext>
            </a:extLst>
          </p:cNvPr>
          <p:cNvCxnSpPr>
            <a:cxnSpLocks/>
          </p:cNvCxnSpPr>
          <p:nvPr/>
        </p:nvCxnSpPr>
        <p:spPr>
          <a:xfrm flipV="1">
            <a:off x="6372200" y="3634391"/>
            <a:ext cx="0" cy="36469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8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9769B83-8347-4900-A734-DF3A5EB2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4000" dirty="0" err="1"/>
              <a:t>Conclusion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F5AFEDEE-1610-402F-8CB0-49586C9B7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AutoNum type="arabicPeriod"/>
              <a:defRPr/>
            </a:pPr>
            <a:r>
              <a:rPr lang="en-US" altLang="sk-SK" sz="1700" dirty="0">
                <a:latin typeface="Arial" panose="020B0604020202020204" pitchFamily="34" charset="0"/>
              </a:rPr>
              <a:t>The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proposed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en-US" altLang="sk-SK" sz="1700" dirty="0">
                <a:latin typeface="Arial" panose="020B0604020202020204" pitchFamily="34" charset="0"/>
              </a:rPr>
              <a:t>gateway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includes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en-US" altLang="sk-SK" sz="1700" dirty="0">
                <a:latin typeface="Arial" panose="020B0604020202020204" pitchFamily="34" charset="0"/>
              </a:rPr>
              <a:t>an internal OPC</a:t>
            </a:r>
            <a:r>
              <a:rPr lang="sk-SK" altLang="sk-SK" sz="1700" dirty="0">
                <a:latin typeface="Arial" panose="020B0604020202020204" pitchFamily="34" charset="0"/>
              </a:rPr>
              <a:t> server, MQTT broker and </a:t>
            </a:r>
            <a:r>
              <a:rPr lang="sk-SK" altLang="sk-SK" sz="1700" dirty="0" err="1">
                <a:latin typeface="Arial" panose="020B0604020202020204" pitchFamily="34" charset="0"/>
              </a:rPr>
              <a:t>CoAP</a:t>
            </a:r>
            <a:r>
              <a:rPr lang="sk-SK" altLang="sk-SK" sz="1700" dirty="0">
                <a:latin typeface="Arial" panose="020B0604020202020204" pitchFamily="34" charset="0"/>
              </a:rPr>
              <a:t> server</a:t>
            </a:r>
            <a:r>
              <a:rPr lang="en-US" altLang="sk-SK" sz="1700" dirty="0">
                <a:latin typeface="Arial" panose="020B0604020202020204" pitchFamily="34" charset="0"/>
              </a:rPr>
              <a:t>. </a:t>
            </a:r>
            <a:r>
              <a:rPr lang="en-US" altLang="sk-SK" sz="1700" dirty="0" err="1">
                <a:latin typeface="Arial" panose="020B0604020202020204" pitchFamily="34" charset="0"/>
              </a:rPr>
              <a:t>OPC</a:t>
            </a:r>
            <a:r>
              <a:rPr lang="en-US" altLang="sk-SK" sz="1700" dirty="0">
                <a:latin typeface="Arial" panose="020B0604020202020204" pitchFamily="34" charset="0"/>
              </a:rPr>
              <a:t> and </a:t>
            </a:r>
            <a:r>
              <a:rPr lang="en-US" altLang="sk-SK" sz="1700" dirty="0" err="1">
                <a:latin typeface="Arial" panose="020B0604020202020204" pitchFamily="34" charset="0"/>
              </a:rPr>
              <a:t>MQTT</a:t>
            </a:r>
            <a:r>
              <a:rPr lang="sk-SK" altLang="sk-SK" sz="1700" dirty="0">
                <a:latin typeface="Arial" panose="020B0604020202020204" pitchFamily="34" charset="0"/>
              </a:rPr>
              <a:t>/</a:t>
            </a:r>
            <a:r>
              <a:rPr lang="sk-SK" altLang="sk-SK" sz="1700" dirty="0" err="1">
                <a:latin typeface="Arial" panose="020B0604020202020204" pitchFamily="34" charset="0"/>
              </a:rPr>
              <a:t>CoAP</a:t>
            </a:r>
            <a:r>
              <a:rPr lang="en-US" altLang="sk-SK" sz="1700" dirty="0">
                <a:latin typeface="Arial" panose="020B0604020202020204" pitchFamily="34" charset="0"/>
              </a:rPr>
              <a:t> communication are enabled in both directions by gateway software (Kernel)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with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assigned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OPC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UA</a:t>
            </a:r>
            <a:r>
              <a:rPr lang="sk-SK" altLang="sk-SK" sz="1700" dirty="0">
                <a:latin typeface="Arial" panose="020B0604020202020204" pitchFamily="34" charset="0"/>
              </a:rPr>
              <a:t> , </a:t>
            </a:r>
            <a:r>
              <a:rPr lang="sk-SK" altLang="sk-SK" sz="1700" dirty="0" err="1">
                <a:latin typeface="Arial" panose="020B0604020202020204" pitchFamily="34" charset="0"/>
              </a:rPr>
              <a:t>MQTT</a:t>
            </a:r>
            <a:r>
              <a:rPr lang="sk-SK" altLang="sk-SK" sz="1700" dirty="0">
                <a:latin typeface="Arial" panose="020B0604020202020204" pitchFamily="34" charset="0"/>
              </a:rPr>
              <a:t> and </a:t>
            </a:r>
            <a:r>
              <a:rPr lang="sk-SK" altLang="sk-SK" sz="1700" dirty="0" err="1">
                <a:latin typeface="Arial" panose="020B0604020202020204" pitchFamily="34" charset="0"/>
              </a:rPr>
              <a:t>CoAP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clients</a:t>
            </a:r>
            <a:r>
              <a:rPr lang="en-US" altLang="sk-SK" sz="1700" dirty="0">
                <a:latin typeface="Arial" panose="020B0604020202020204" pitchFamily="34" charset="0"/>
              </a:rPr>
              <a:t>.</a:t>
            </a:r>
            <a:endParaRPr lang="sk-SK" altLang="sk-SK" sz="1700" dirty="0">
              <a:latin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AutoNum type="arabicPeriod"/>
              <a:defRPr/>
            </a:pPr>
            <a:endParaRPr lang="sk-SK" altLang="sk-SK" sz="500" dirty="0">
              <a:latin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AutoNum type="arabicPeriod"/>
              <a:defRPr/>
            </a:pPr>
            <a:r>
              <a:rPr lang="sk-SK" altLang="sk-SK" sz="1700" dirty="0" err="1">
                <a:latin typeface="Arial" panose="020B0604020202020204" pitchFamily="34" charset="0"/>
              </a:rPr>
              <a:t>The</a:t>
            </a:r>
            <a:r>
              <a:rPr lang="sk-SK" altLang="sk-SK" sz="1700" dirty="0">
                <a:latin typeface="Arial" panose="020B0604020202020204" pitchFamily="34" charset="0"/>
              </a:rPr>
              <a:t> model of </a:t>
            </a:r>
            <a:r>
              <a:rPr lang="sk-SK" altLang="sk-SK" sz="1700" dirty="0" err="1">
                <a:latin typeface="Arial" panose="020B0604020202020204" pitchFamily="34" charset="0"/>
              </a:rPr>
              <a:t>gateway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is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based</a:t>
            </a:r>
            <a:r>
              <a:rPr lang="sk-SK" altLang="sk-SK" sz="1700" dirty="0">
                <a:latin typeface="Arial" panose="020B0604020202020204" pitchFamily="34" charset="0"/>
              </a:rPr>
              <a:t> on OPC UA </a:t>
            </a:r>
            <a:r>
              <a:rPr lang="sk-SK" altLang="sk-SK" sz="1700" dirty="0" err="1">
                <a:latin typeface="Arial" panose="020B0604020202020204" pitchFamily="34" charset="0"/>
              </a:rPr>
              <a:t>Data</a:t>
            </a:r>
            <a:r>
              <a:rPr lang="sk-SK" altLang="sk-SK" sz="1700" dirty="0">
                <a:latin typeface="Arial" panose="020B0604020202020204" pitchFamily="34" charset="0"/>
              </a:rPr>
              <a:t> model </a:t>
            </a:r>
            <a:r>
              <a:rPr lang="sk-SK" altLang="sk-SK" sz="1700" dirty="0" err="1">
                <a:latin typeface="Arial" panose="020B0604020202020204" pitchFamily="34" charset="0"/>
              </a:rPr>
              <a:t>which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was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mapped</a:t>
            </a:r>
            <a:r>
              <a:rPr lang="sk-SK" altLang="sk-SK" sz="1700" dirty="0">
                <a:latin typeface="Arial" panose="020B0604020202020204" pitchFamily="34" charset="0"/>
              </a:rPr>
              <a:t> to </a:t>
            </a:r>
            <a:r>
              <a:rPr lang="sk-SK" altLang="sk-SK" sz="1700" dirty="0" err="1">
                <a:latin typeface="Arial" panose="020B0604020202020204" pitchFamily="34" charset="0"/>
              </a:rPr>
              <a:t>corresponding</a:t>
            </a:r>
            <a:r>
              <a:rPr lang="sk-SK" altLang="sk-SK" sz="1700" dirty="0">
                <a:latin typeface="Arial" panose="020B0604020202020204" pitchFamily="34" charset="0"/>
              </a:rPr>
              <a:t> MQTT </a:t>
            </a:r>
            <a:r>
              <a:rPr lang="sk-SK" altLang="sk-SK" sz="1700" dirty="0" err="1">
                <a:latin typeface="Arial" panose="020B0604020202020204" pitchFamily="34" charset="0"/>
              </a:rPr>
              <a:t>Topics</a:t>
            </a:r>
            <a:r>
              <a:rPr lang="sk-SK" altLang="sk-SK" sz="1700" dirty="0">
                <a:latin typeface="Arial" panose="020B0604020202020204" pitchFamily="34" charset="0"/>
              </a:rPr>
              <a:t> and </a:t>
            </a:r>
            <a:r>
              <a:rPr lang="sk-SK" altLang="sk-SK" sz="1700" dirty="0" err="1">
                <a:latin typeface="Arial" panose="020B0604020202020204" pitchFamily="34" charset="0"/>
              </a:rPr>
              <a:t>CoAP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items</a:t>
            </a:r>
            <a:r>
              <a:rPr lang="sk-SK" altLang="sk-SK" sz="1700" dirty="0">
                <a:latin typeface="Arial" panose="020B0604020202020204" pitchFamily="34" charset="0"/>
              </a:rPr>
              <a:t>. </a:t>
            </a:r>
            <a:r>
              <a:rPr lang="sk-SK" altLang="sk-SK" sz="1700" dirty="0" err="1">
                <a:latin typeface="Arial" panose="020B0604020202020204" pitchFamily="34" charset="0"/>
              </a:rPr>
              <a:t>The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configuration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is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defined</a:t>
            </a:r>
            <a:r>
              <a:rPr lang="sk-SK" altLang="sk-SK" sz="1700" dirty="0">
                <a:latin typeface="Arial" panose="020B0604020202020204" pitchFamily="34" charset="0"/>
              </a:rPr>
              <a:t> by </a:t>
            </a:r>
            <a:r>
              <a:rPr lang="sk-SK" altLang="sk-SK" sz="1700" dirty="0" err="1">
                <a:latin typeface="Arial" panose="020B0604020202020204" pitchFamily="34" charset="0"/>
              </a:rPr>
              <a:t>control</a:t>
            </a:r>
            <a:r>
              <a:rPr lang="sk-SK" altLang="sk-SK" sz="1700" dirty="0">
                <a:latin typeface="Arial" panose="020B0604020202020204" pitchFamily="34" charset="0"/>
              </a:rPr>
              <a:t> table </a:t>
            </a:r>
            <a:r>
              <a:rPr lang="sk-SK" altLang="sk-SK" sz="1700" dirty="0" err="1">
                <a:latin typeface="Arial" panose="020B0604020202020204" pitchFamily="34" charset="0"/>
              </a:rPr>
              <a:t>with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mapping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functions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according</a:t>
            </a:r>
            <a:r>
              <a:rPr lang="sk-SK" altLang="sk-SK" sz="1700" dirty="0">
                <a:latin typeface="Arial" panose="020B0604020202020204" pitchFamily="34" charset="0"/>
              </a:rPr>
              <a:t> to </a:t>
            </a:r>
            <a:r>
              <a:rPr lang="sk-SK" altLang="sk-SK" sz="1700" dirty="0" err="1">
                <a:latin typeface="Arial" panose="020B0604020202020204" pitchFamily="34" charset="0"/>
              </a:rPr>
              <a:t>our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numerical</a:t>
            </a:r>
            <a:r>
              <a:rPr lang="sk-SK" altLang="sk-SK" sz="1700" dirty="0">
                <a:latin typeface="Arial" panose="020B0604020202020204" pitchFamily="34" charset="0"/>
              </a:rPr>
              <a:t> model (F1,F2).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AutoNum type="arabicPeriod"/>
              <a:defRPr/>
            </a:pPr>
            <a:endParaRPr lang="sk-SK" altLang="sk-SK" sz="500" dirty="0">
              <a:latin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AutoNum type="arabicPeriod"/>
              <a:defRPr/>
            </a:pPr>
            <a:r>
              <a:rPr lang="en-US" altLang="sk-SK" sz="1700" dirty="0">
                <a:latin typeface="Arial" panose="020B0604020202020204" pitchFamily="34" charset="0"/>
              </a:rPr>
              <a:t>The gateway functions </a:t>
            </a:r>
            <a:r>
              <a:rPr lang="sk-SK" altLang="sk-SK" sz="1700" dirty="0" err="1">
                <a:latin typeface="Arial" panose="020B0604020202020204" pitchFamily="34" charset="0"/>
              </a:rPr>
              <a:t>have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been</a:t>
            </a:r>
            <a:r>
              <a:rPr lang="en-US" altLang="sk-SK" sz="1700" dirty="0">
                <a:latin typeface="Arial" panose="020B0604020202020204" pitchFamily="34" charset="0"/>
              </a:rPr>
              <a:t> validated in testing conditions for </a:t>
            </a:r>
            <a:r>
              <a:rPr lang="sk-SK" altLang="sk-SK" sz="1700" dirty="0" err="1">
                <a:latin typeface="Arial" panose="020B0604020202020204" pitchFamily="34" charset="0"/>
              </a:rPr>
              <a:t>simple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OPC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UA</a:t>
            </a:r>
            <a:r>
              <a:rPr lang="sk-SK" altLang="sk-SK" sz="1700" dirty="0">
                <a:latin typeface="Arial" panose="020B0604020202020204" pitchFamily="34" charset="0"/>
              </a:rPr>
              <a:t> –DA (TOP </a:t>
            </a:r>
            <a:r>
              <a:rPr lang="sk-SK" altLang="sk-SK" sz="1700" dirty="0" err="1">
                <a:latin typeface="Arial" panose="020B0604020202020204" pitchFamily="34" charset="0"/>
              </a:rPr>
              <a:t>OPC</a:t>
            </a:r>
            <a:r>
              <a:rPr lang="sk-SK" altLang="sk-SK" sz="1700" dirty="0">
                <a:latin typeface="Arial" panose="020B0604020202020204" pitchFamily="34" charset="0"/>
              </a:rPr>
              <a:t> server) </a:t>
            </a:r>
            <a:r>
              <a:rPr lang="sk-SK" altLang="sk-SK" sz="1700" dirty="0" err="1">
                <a:latin typeface="Arial" panose="020B0604020202020204" pitchFamily="34" charset="0"/>
              </a:rPr>
              <a:t>configuration</a:t>
            </a:r>
            <a:r>
              <a:rPr lang="sk-SK" altLang="sk-SK" sz="1700" dirty="0">
                <a:latin typeface="Arial" panose="020B0604020202020204" pitchFamily="34" charset="0"/>
              </a:rPr>
              <a:t> and </a:t>
            </a:r>
            <a:r>
              <a:rPr lang="en-US" altLang="sk-SK" sz="1700" dirty="0" err="1">
                <a:latin typeface="Arial" panose="020B0604020202020204" pitchFamily="34" charset="0"/>
              </a:rPr>
              <a:t>MQTT</a:t>
            </a:r>
            <a:r>
              <a:rPr lang="en-US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>
                <a:latin typeface="Arial" panose="020B0604020202020204" pitchFamily="34" charset="0"/>
              </a:rPr>
              <a:t>broker (Rapid </a:t>
            </a:r>
            <a:r>
              <a:rPr lang="sk-SK" altLang="sk-SK" sz="1700" dirty="0" err="1">
                <a:latin typeface="Arial" panose="020B0604020202020204" pitchFamily="34" charset="0"/>
              </a:rPr>
              <a:t>MQ</a:t>
            </a:r>
            <a:r>
              <a:rPr lang="sk-SK" altLang="sk-SK" sz="1700" dirty="0">
                <a:latin typeface="Arial" panose="020B0604020202020204" pitchFamily="34" charset="0"/>
              </a:rPr>
              <a:t>)</a:t>
            </a:r>
            <a:r>
              <a:rPr lang="en-US" altLang="sk-SK" sz="1700" dirty="0">
                <a:latin typeface="Arial" panose="020B0604020202020204" pitchFamily="34" charset="0"/>
              </a:rPr>
              <a:t>.</a:t>
            </a:r>
            <a:r>
              <a:rPr lang="sk-SK" altLang="sk-SK" sz="1700" dirty="0">
                <a:latin typeface="Arial" panose="020B0604020202020204" pitchFamily="34" charset="0"/>
              </a:rPr>
              <a:t> GUI </a:t>
            </a:r>
            <a:r>
              <a:rPr lang="sk-SK" altLang="sk-SK" sz="1700" dirty="0" err="1">
                <a:latin typeface="Arial" panose="020B0604020202020204" pitchFamily="34" charset="0"/>
              </a:rPr>
              <a:t>was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based</a:t>
            </a:r>
            <a:r>
              <a:rPr lang="sk-SK" altLang="sk-SK" sz="1700" dirty="0">
                <a:latin typeface="Arial" panose="020B0604020202020204" pitchFamily="34" charset="0"/>
              </a:rPr>
              <a:t> on ASP.NET/HTML5.</a:t>
            </a:r>
            <a:r>
              <a:rPr lang="en-US" altLang="sk-SK" sz="1700" dirty="0">
                <a:latin typeface="Arial" panose="020B0604020202020204" pitchFamily="34" charset="0"/>
              </a:rPr>
              <a:t> </a:t>
            </a:r>
            <a:endParaRPr lang="sk-SK" altLang="sk-SK" sz="1700" dirty="0">
              <a:latin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AutoNum type="arabicPeriod"/>
              <a:defRPr/>
            </a:pPr>
            <a:r>
              <a:rPr lang="en-US" altLang="sk-SK" sz="1700" dirty="0">
                <a:latin typeface="Arial" panose="020B0604020202020204" pitchFamily="34" charset="0"/>
              </a:rPr>
              <a:t>The results confirmed expected capabilities, such as a </a:t>
            </a:r>
            <a:r>
              <a:rPr lang="sk-SK" altLang="sk-SK" sz="1700" dirty="0" err="1">
                <a:latin typeface="Arial" panose="020B0604020202020204" pitchFamily="34" charset="0"/>
              </a:rPr>
              <a:t>mapping</a:t>
            </a:r>
            <a:r>
              <a:rPr lang="sk-SK" altLang="sk-SK" sz="1700" dirty="0">
                <a:latin typeface="Arial" panose="020B0604020202020204" pitchFamily="34" charset="0"/>
              </a:rPr>
              <a:t> of </a:t>
            </a:r>
            <a:r>
              <a:rPr lang="sk-SK" altLang="sk-SK" sz="1700" dirty="0" err="1">
                <a:latin typeface="Arial" panose="020B0604020202020204" pitchFamily="34" charset="0"/>
              </a:rPr>
              <a:t>Items</a:t>
            </a:r>
            <a:r>
              <a:rPr lang="sk-SK" altLang="sk-SK" sz="1700" dirty="0">
                <a:latin typeface="Arial" panose="020B0604020202020204" pitchFamily="34" charset="0"/>
              </a:rPr>
              <a:t> to </a:t>
            </a:r>
            <a:r>
              <a:rPr lang="sk-SK" altLang="sk-SK" sz="1700" dirty="0" err="1">
                <a:latin typeface="Arial" panose="020B0604020202020204" pitchFamily="34" charset="0"/>
              </a:rPr>
              <a:t>Topics</a:t>
            </a:r>
            <a:r>
              <a:rPr lang="sk-SK" altLang="sk-SK" sz="1700" dirty="0">
                <a:latin typeface="Arial" panose="020B0604020202020204" pitchFamily="34" charset="0"/>
              </a:rPr>
              <a:t> and </a:t>
            </a:r>
            <a:r>
              <a:rPr lang="sk-SK" altLang="sk-SK" sz="1700" dirty="0" err="1">
                <a:latin typeface="Arial" panose="020B0604020202020204" pitchFamily="34" charset="0"/>
              </a:rPr>
              <a:t>possibility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en-US" altLang="sk-SK" sz="1700" dirty="0">
                <a:latin typeface="Arial" panose="020B0604020202020204" pitchFamily="34" charset="0"/>
              </a:rPr>
              <a:t>for flexible </a:t>
            </a:r>
            <a:r>
              <a:rPr lang="sk-SK" altLang="sk-SK" sz="1700" dirty="0" err="1">
                <a:latin typeface="Arial" panose="020B0604020202020204" pitchFamily="34" charset="0"/>
              </a:rPr>
              <a:t>gateway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en-US" altLang="sk-SK" sz="1700" dirty="0">
                <a:latin typeface="Arial" panose="020B0604020202020204" pitchFamily="34" charset="0"/>
              </a:rPr>
              <a:t>configuration</a:t>
            </a:r>
            <a:r>
              <a:rPr lang="sk-SK" altLang="sk-SK" sz="1700" dirty="0"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AutoNum type="arabicPeriod"/>
              <a:defRPr/>
            </a:pPr>
            <a:endParaRPr lang="sk-SK" altLang="sk-SK" sz="500" dirty="0">
              <a:latin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AutoNum type="arabicPeriod"/>
              <a:defRPr/>
            </a:pPr>
            <a:r>
              <a:rPr lang="en-US" altLang="sk-SK" sz="1700" dirty="0">
                <a:latin typeface="Arial" panose="020B0604020202020204" pitchFamily="34" charset="0"/>
              </a:rPr>
              <a:t>The</a:t>
            </a:r>
            <a:r>
              <a:rPr lang="sk-SK" altLang="sk-SK" sz="1700" dirty="0">
                <a:latin typeface="Arial" panose="020B0604020202020204" pitchFamily="34" charset="0"/>
              </a:rPr>
              <a:t>re </a:t>
            </a:r>
            <a:r>
              <a:rPr lang="sk-SK" altLang="sk-SK" sz="1700" dirty="0" err="1">
                <a:latin typeface="Arial" panose="020B0604020202020204" pitchFamily="34" charset="0"/>
              </a:rPr>
              <a:t>is</a:t>
            </a:r>
            <a:r>
              <a:rPr lang="sk-SK" altLang="sk-SK" sz="1700" dirty="0">
                <a:latin typeface="Arial" panose="020B0604020202020204" pitchFamily="34" charset="0"/>
              </a:rPr>
              <a:t> a </a:t>
            </a:r>
            <a:r>
              <a:rPr lang="sk-SK" altLang="sk-SK" sz="1700" dirty="0" err="1">
                <a:latin typeface="Arial" panose="020B0604020202020204" pitchFamily="34" charset="0"/>
              </a:rPr>
              <a:t>possibility</a:t>
            </a:r>
            <a:r>
              <a:rPr lang="sk-SK" altLang="sk-SK" sz="1700" dirty="0">
                <a:latin typeface="Arial" panose="020B0604020202020204" pitchFamily="34" charset="0"/>
              </a:rPr>
              <a:t> to </a:t>
            </a:r>
            <a:r>
              <a:rPr lang="sk-SK" altLang="sk-SK" sz="1700" dirty="0" err="1">
                <a:latin typeface="Arial" panose="020B0604020202020204" pitchFamily="34" charset="0"/>
              </a:rPr>
              <a:t>create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advanced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gateway</a:t>
            </a:r>
            <a:r>
              <a:rPr lang="sk-SK" altLang="sk-SK" sz="1700" dirty="0">
                <a:latin typeface="Arial" panose="020B0604020202020204" pitchFamily="34" charset="0"/>
              </a:rPr>
              <a:t> model and </a:t>
            </a:r>
            <a:r>
              <a:rPr lang="sk-SK" altLang="sk-SK" sz="1700" dirty="0" err="1">
                <a:latin typeface="Arial" panose="020B0604020202020204" pitchFamily="34" charset="0"/>
              </a:rPr>
              <a:t>extend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its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capabilities</a:t>
            </a:r>
            <a:r>
              <a:rPr lang="sk-SK" altLang="sk-SK" sz="1700" dirty="0">
                <a:latin typeface="Arial" panose="020B0604020202020204" pitchFamily="34" charset="0"/>
              </a:rPr>
              <a:t> in </a:t>
            </a:r>
            <a:r>
              <a:rPr lang="sk-SK" altLang="sk-SK" sz="1700" dirty="0" err="1">
                <a:latin typeface="Arial" panose="020B0604020202020204" pitchFamily="34" charset="0"/>
              </a:rPr>
              <a:t>order</a:t>
            </a:r>
            <a:r>
              <a:rPr lang="sk-SK" altLang="sk-SK" sz="1700" dirty="0">
                <a:latin typeface="Arial" panose="020B0604020202020204" pitchFamily="34" charset="0"/>
              </a:rPr>
              <a:t> to </a:t>
            </a:r>
            <a:r>
              <a:rPr lang="sk-SK" altLang="sk-SK" sz="1700" dirty="0" err="1">
                <a:latin typeface="Arial" panose="020B0604020202020204" pitchFamily="34" charset="0"/>
              </a:rPr>
              <a:t>support</a:t>
            </a:r>
            <a:r>
              <a:rPr lang="sk-SK" altLang="sk-SK" sz="1700" dirty="0">
                <a:latin typeface="Arial" panose="020B0604020202020204" pitchFamily="34" charset="0"/>
              </a:rPr>
              <a:t> of </a:t>
            </a:r>
            <a:r>
              <a:rPr lang="sk-SK" altLang="sk-SK" sz="1700" dirty="0" err="1">
                <a:latin typeface="Arial" panose="020B0604020202020204" pitchFamily="34" charset="0"/>
              </a:rPr>
              <a:t>all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OPC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services</a:t>
            </a:r>
            <a:r>
              <a:rPr lang="sk-SK" altLang="sk-SK" sz="1700" dirty="0">
                <a:latin typeface="Arial" panose="020B0604020202020204" pitchFamily="34" charset="0"/>
              </a:rPr>
              <a:t> (DA, </a:t>
            </a:r>
            <a:r>
              <a:rPr lang="sk-SK" altLang="sk-SK" sz="1700" dirty="0" err="1">
                <a:latin typeface="Arial" panose="020B0604020202020204" pitchFamily="34" charset="0"/>
              </a:rPr>
              <a:t>AE</a:t>
            </a:r>
            <a:r>
              <a:rPr lang="sk-SK" altLang="sk-SK" sz="1700" dirty="0">
                <a:latin typeface="Arial" panose="020B0604020202020204" pitchFamily="34" charset="0"/>
              </a:rPr>
              <a:t>, </a:t>
            </a:r>
            <a:r>
              <a:rPr lang="sk-SK" altLang="sk-SK" sz="1700" dirty="0" err="1">
                <a:latin typeface="Arial" panose="020B0604020202020204" pitchFamily="34" charset="0"/>
              </a:rPr>
              <a:t>HDA</a:t>
            </a:r>
            <a:r>
              <a:rPr lang="sk-SK" altLang="sk-SK" sz="1700" dirty="0">
                <a:latin typeface="Arial" panose="020B0604020202020204" pitchFamily="34" charset="0"/>
              </a:rPr>
              <a:t>). As </a:t>
            </a:r>
            <a:r>
              <a:rPr lang="sk-SK" altLang="sk-SK" sz="1700" dirty="0" err="1">
                <a:latin typeface="Arial" panose="020B0604020202020204" pitchFamily="34" charset="0"/>
              </a:rPr>
              <a:t>well</a:t>
            </a:r>
            <a:r>
              <a:rPr lang="sk-SK" altLang="sk-SK" sz="1700" dirty="0">
                <a:latin typeface="Arial" panose="020B0604020202020204" pitchFamily="34" charset="0"/>
              </a:rPr>
              <a:t>, </a:t>
            </a:r>
            <a:r>
              <a:rPr lang="sk-SK" altLang="sk-SK" sz="1700" dirty="0" err="1">
                <a:latin typeface="Arial" panose="020B0604020202020204" pitchFamily="34" charset="0"/>
              </a:rPr>
              <a:t>additional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IoT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application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protocols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can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be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integrated</a:t>
            </a:r>
            <a:r>
              <a:rPr lang="sk-SK" altLang="sk-SK" sz="1700" dirty="0">
                <a:latin typeface="Arial" panose="020B0604020202020204" pitchFamily="34" charset="0"/>
              </a:rPr>
              <a:t> </a:t>
            </a:r>
            <a:r>
              <a:rPr lang="sk-SK" altLang="sk-SK" sz="1700" dirty="0" err="1">
                <a:latin typeface="Arial" panose="020B0604020202020204" pitchFamily="34" charset="0"/>
              </a:rPr>
              <a:t>into</a:t>
            </a:r>
            <a:r>
              <a:rPr lang="sk-SK" altLang="sk-SK" sz="1700" dirty="0">
                <a:latin typeface="Arial" panose="020B0604020202020204" pitchFamily="34" charset="0"/>
              </a:rPr>
              <a:t>  </a:t>
            </a:r>
            <a:r>
              <a:rPr lang="sk-SK" altLang="sk-SK" sz="1700" dirty="0" err="1">
                <a:latin typeface="Arial" panose="020B0604020202020204" pitchFamily="34" charset="0"/>
              </a:rPr>
              <a:t>gateway</a:t>
            </a:r>
            <a:r>
              <a:rPr lang="sk-SK" altLang="sk-SK" sz="1700" dirty="0">
                <a:latin typeface="Arial" panose="020B0604020202020204" pitchFamily="34" charset="0"/>
              </a:rPr>
              <a:t> model, </a:t>
            </a:r>
            <a:r>
              <a:rPr lang="sk-SK" altLang="sk-SK" sz="1700" dirty="0" err="1">
                <a:latin typeface="Arial" panose="020B0604020202020204" pitchFamily="34" charset="0"/>
              </a:rPr>
              <a:t>such</a:t>
            </a:r>
            <a:r>
              <a:rPr lang="sk-SK" altLang="sk-SK" sz="1700" dirty="0">
                <a:latin typeface="Arial" panose="020B0604020202020204" pitchFamily="34" charset="0"/>
              </a:rPr>
              <a:t> as </a:t>
            </a:r>
            <a:r>
              <a:rPr lang="sk-SK" altLang="sk-SK" sz="1700" dirty="0" err="1">
                <a:latin typeface="Arial" panose="020B0604020202020204" pitchFamily="34" charset="0"/>
              </a:rPr>
              <a:t>DDS</a:t>
            </a:r>
            <a:r>
              <a:rPr lang="sk-SK" altLang="sk-SK" sz="1700" dirty="0">
                <a:latin typeface="Arial" panose="020B0604020202020204" pitchFamily="34" charset="0"/>
              </a:rPr>
              <a:t>.</a:t>
            </a:r>
            <a:endParaRPr lang="sk-SK" sz="1700" dirty="0">
              <a:latin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9769B83-8347-4900-A734-DF3A5EB2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4000" dirty="0" err="1"/>
              <a:t>Content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F5AFEDEE-1610-402F-8CB0-49586C9B7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20000"/>
              </a:lnSpc>
              <a:buFont typeface="Times New Roman" panose="02020603050405020304" pitchFamily="18" charset="0"/>
              <a:buAutoNum type="arabicPeriod"/>
            </a:pPr>
            <a:r>
              <a:rPr lang="sk-SK" altLang="sk-SK" sz="3200" dirty="0" err="1">
                <a:latin typeface="Arial" panose="020B0604020202020204" pitchFamily="34" charset="0"/>
              </a:rPr>
              <a:t>Introduction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220000"/>
              </a:lnSpc>
              <a:buFont typeface="Times New Roman" panose="02020603050405020304" pitchFamily="18" charset="0"/>
              <a:buAutoNum type="arabicPeriod"/>
            </a:pPr>
            <a:r>
              <a:rPr lang="sk-SK" altLang="sk-SK" sz="3200" dirty="0" err="1">
                <a:latin typeface="Arial" panose="020B0604020202020204" pitchFamily="34" charset="0"/>
              </a:rPr>
              <a:t>OPC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UA</a:t>
            </a:r>
            <a:endParaRPr lang="sk-SK" altLang="sk-SK" sz="3200" dirty="0">
              <a:latin typeface="Arial" panose="020B0604020202020204" pitchFamily="34" charset="0"/>
            </a:endParaRPr>
          </a:p>
          <a:p>
            <a:pPr>
              <a:lnSpc>
                <a:spcPct val="220000"/>
              </a:lnSpc>
              <a:buFont typeface="Times New Roman" panose="02020603050405020304" pitchFamily="18" charset="0"/>
              <a:buAutoNum type="arabicPeriod"/>
            </a:pPr>
            <a:r>
              <a:rPr lang="en-US" altLang="sk-SK" sz="3200" dirty="0" err="1">
                <a:latin typeface="Arial" panose="020B0604020202020204" pitchFamily="34" charset="0"/>
              </a:rPr>
              <a:t>IoT</a:t>
            </a:r>
            <a:r>
              <a:rPr lang="en-US" altLang="sk-SK" sz="3200" dirty="0">
                <a:latin typeface="Arial" panose="020B0604020202020204" pitchFamily="34" charset="0"/>
              </a:rPr>
              <a:t> protocols </a:t>
            </a:r>
          </a:p>
          <a:p>
            <a:pPr>
              <a:lnSpc>
                <a:spcPct val="220000"/>
              </a:lnSpc>
              <a:buFont typeface="Times New Roman" panose="02020603050405020304" pitchFamily="18" charset="0"/>
              <a:buAutoNum type="arabicPeriod"/>
            </a:pPr>
            <a:r>
              <a:rPr lang="sk-SK" altLang="sk-SK" sz="3200" dirty="0">
                <a:latin typeface="Arial" panose="020B0604020202020204" pitchFamily="34" charset="0"/>
              </a:rPr>
              <a:t>Model of </a:t>
            </a:r>
            <a:r>
              <a:rPr lang="sk-SK" altLang="sk-SK" sz="3200" dirty="0" err="1">
                <a:latin typeface="Arial" panose="020B0604020202020204" pitchFamily="34" charset="0"/>
              </a:rPr>
              <a:t>OPC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UA</a:t>
            </a:r>
            <a:r>
              <a:rPr lang="sk-SK" altLang="sk-SK" sz="3200" dirty="0">
                <a:latin typeface="Arial" panose="020B0604020202020204" pitchFamily="34" charset="0"/>
              </a:rPr>
              <a:t>/</a:t>
            </a:r>
            <a:r>
              <a:rPr lang="sk-SK" altLang="sk-SK" sz="3200" dirty="0" err="1">
                <a:latin typeface="Arial" panose="020B0604020202020204" pitchFamily="34" charset="0"/>
              </a:rPr>
              <a:t>IoT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extended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gateway</a:t>
            </a:r>
            <a:endParaRPr lang="en-US" altLang="sk-SK" sz="3200" dirty="0">
              <a:latin typeface="Arial" panose="020B0604020202020204" pitchFamily="34" charset="0"/>
            </a:endParaRPr>
          </a:p>
          <a:p>
            <a:pPr>
              <a:lnSpc>
                <a:spcPct val="220000"/>
              </a:lnSpc>
              <a:buFont typeface="Times New Roman" panose="02020603050405020304" pitchFamily="18" charset="0"/>
              <a:buAutoNum type="arabicPeriod"/>
            </a:pPr>
            <a:r>
              <a:rPr lang="sk-SK" altLang="sk-SK" sz="3200" dirty="0" err="1">
                <a:latin typeface="Arial" panose="020B0604020202020204" pitchFamily="34" charset="0"/>
              </a:rPr>
              <a:t>Validation</a:t>
            </a:r>
            <a:r>
              <a:rPr lang="sk-SK" altLang="sk-SK" sz="3200" dirty="0">
                <a:latin typeface="Arial" panose="020B0604020202020204" pitchFamily="34" charset="0"/>
              </a:rPr>
              <a:t> of </a:t>
            </a:r>
            <a:r>
              <a:rPr lang="sk-SK" altLang="sk-SK" sz="3200" dirty="0" err="1">
                <a:latin typeface="Arial" panose="020B0604020202020204" pitchFamily="34" charset="0"/>
              </a:rPr>
              <a:t>OPC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UA</a:t>
            </a:r>
            <a:r>
              <a:rPr lang="sk-SK" altLang="sk-SK" sz="3200" dirty="0">
                <a:latin typeface="Arial" panose="020B0604020202020204" pitchFamily="34" charset="0"/>
              </a:rPr>
              <a:t>/</a:t>
            </a:r>
            <a:r>
              <a:rPr lang="sk-SK" altLang="sk-SK" sz="3200" dirty="0" err="1">
                <a:latin typeface="Arial" panose="020B0604020202020204" pitchFamily="34" charset="0"/>
              </a:rPr>
              <a:t>IoT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extended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gateway</a:t>
            </a:r>
            <a:endParaRPr lang="sk-SK" altLang="sk-SK" sz="3200" dirty="0">
              <a:latin typeface="Arial" panose="020B0604020202020204" pitchFamily="34" charset="0"/>
            </a:endParaRPr>
          </a:p>
          <a:p>
            <a:pPr>
              <a:lnSpc>
                <a:spcPct val="220000"/>
              </a:lnSpc>
              <a:buFont typeface="Times New Roman" panose="02020603050405020304" pitchFamily="18" charset="0"/>
              <a:buAutoNum type="arabicPeriod"/>
            </a:pPr>
            <a:r>
              <a:rPr lang="sk-SK" altLang="sk-SK" sz="3200" dirty="0" err="1">
                <a:latin typeface="Arial" panose="020B0604020202020204" pitchFamily="34" charset="0"/>
              </a:rPr>
              <a:t>Conclusion</a:t>
            </a:r>
            <a:endParaRPr lang="sk-SK" altLang="sk-SK" sz="3200" dirty="0">
              <a:latin typeface="Arial" panose="020B0604020202020204" pitchFamily="34" charset="0"/>
            </a:endParaRPr>
          </a:p>
          <a:p>
            <a:endParaRPr lang="sk-SK" sz="3200" dirty="0"/>
          </a:p>
        </p:txBody>
      </p:sp>
      <p:sp>
        <p:nvSpPr>
          <p:cNvPr id="6" name="BlokTextu 5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9769B83-8347-4900-A734-DF3A5EB2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4000" dirty="0" err="1"/>
              <a:t>Introduction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F5AFEDEE-1610-402F-8CB0-49586C9B7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220000"/>
              </a:lnSpc>
            </a:pPr>
            <a:r>
              <a:rPr lang="sk-SK" altLang="sk-SK" sz="3200" dirty="0">
                <a:latin typeface="Arial" panose="020B0604020202020204" pitchFamily="34" charset="0"/>
              </a:rPr>
              <a:t>O</a:t>
            </a:r>
            <a:r>
              <a:rPr lang="en-US" altLang="sk-SK" sz="3200" dirty="0">
                <a:latin typeface="Arial" panose="020B0604020202020204" pitchFamily="34" charset="0"/>
              </a:rPr>
              <a:t>pen communication of all devices</a:t>
            </a:r>
            <a:r>
              <a:rPr lang="sk-SK" altLang="sk-SK" sz="3200" dirty="0">
                <a:latin typeface="Arial" panose="020B0604020202020204" pitchFamily="34" charset="0"/>
              </a:rPr>
              <a:t> (</a:t>
            </a:r>
            <a:r>
              <a:rPr lang="sk-SK" altLang="sk-SK" sz="3200" dirty="0" err="1">
                <a:latin typeface="Arial" panose="020B0604020202020204" pitchFamily="34" charset="0"/>
              </a:rPr>
              <a:t>IoT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devices</a:t>
            </a:r>
            <a:r>
              <a:rPr lang="sk-SK" altLang="sk-SK" sz="3200" dirty="0">
                <a:latin typeface="Arial" panose="020B0604020202020204" pitchFamily="34" charset="0"/>
              </a:rPr>
              <a:t>, </a:t>
            </a:r>
            <a:r>
              <a:rPr lang="sk-SK" altLang="sk-SK" sz="3200" dirty="0" err="1">
                <a:latin typeface="Arial" panose="020B0604020202020204" pitchFamily="34" charset="0"/>
              </a:rPr>
              <a:t>PLCs</a:t>
            </a:r>
            <a:r>
              <a:rPr lang="sk-SK" altLang="sk-SK" sz="3200" dirty="0">
                <a:latin typeface="Arial" panose="020B0604020202020204" pitchFamily="34" charset="0"/>
              </a:rPr>
              <a:t>, </a:t>
            </a:r>
            <a:r>
              <a:rPr lang="sk-SK" altLang="sk-SK" sz="3200" dirty="0" err="1">
                <a:latin typeface="Arial" panose="020B0604020202020204" pitchFamily="34" charset="0"/>
              </a:rPr>
              <a:t>Cobots</a:t>
            </a:r>
            <a:r>
              <a:rPr lang="sk-SK" altLang="sk-SK" sz="3200" dirty="0">
                <a:latin typeface="Arial" panose="020B0604020202020204" pitchFamily="34" charset="0"/>
              </a:rPr>
              <a:t>...) </a:t>
            </a:r>
            <a:r>
              <a:rPr lang="sk-SK" altLang="sk-SK" sz="3200" dirty="0" err="1">
                <a:latin typeface="Arial" panose="020B0604020202020204" pitchFamily="34" charset="0"/>
              </a:rPr>
              <a:t>is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enabler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for</a:t>
            </a:r>
            <a:r>
              <a:rPr lang="sk-SK" altLang="sk-SK" sz="3200" dirty="0">
                <a:latin typeface="Arial" panose="020B0604020202020204" pitchFamily="34" charset="0"/>
              </a:rPr>
              <a:t> Industry 4.0</a:t>
            </a:r>
            <a:r>
              <a:rPr lang="en-US" altLang="sk-SK" sz="3200" dirty="0">
                <a:latin typeface="Arial" panose="020B0604020202020204" pitchFamily="34" charset="0"/>
              </a:rPr>
              <a:t>  </a:t>
            </a:r>
            <a:endParaRPr lang="sk-SK" altLang="sk-SK" sz="3200" dirty="0">
              <a:latin typeface="Arial" panose="020B0604020202020204" pitchFamily="34" charset="0"/>
            </a:endParaRPr>
          </a:p>
          <a:p>
            <a:pPr>
              <a:lnSpc>
                <a:spcPct val="220000"/>
              </a:lnSpc>
            </a:pPr>
            <a:r>
              <a:rPr lang="sk-SK" altLang="sk-SK" sz="3200" b="1" dirty="0" err="1">
                <a:latin typeface="Arial" panose="020B0604020202020204" pitchFamily="34" charset="0"/>
              </a:rPr>
              <a:t>IoT</a:t>
            </a:r>
            <a:r>
              <a:rPr lang="sk-SK" altLang="sk-SK" sz="3200" b="1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devices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support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dedicated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b="1" dirty="0" err="1">
                <a:latin typeface="Arial" panose="020B0604020202020204" pitchFamily="34" charset="0"/>
              </a:rPr>
              <a:t>protocols</a:t>
            </a:r>
            <a:r>
              <a:rPr lang="sk-SK" altLang="sk-SK" sz="3200" b="1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due</a:t>
            </a:r>
            <a:r>
              <a:rPr lang="sk-SK" altLang="sk-SK" sz="3200" dirty="0">
                <a:latin typeface="Arial" panose="020B0604020202020204" pitchFamily="34" charset="0"/>
              </a:rPr>
              <a:t> to </a:t>
            </a:r>
            <a:r>
              <a:rPr lang="sk-SK" altLang="sk-SK" sz="3200" dirty="0" err="1">
                <a:latin typeface="Arial" panose="020B0604020202020204" pitchFamily="34" charset="0"/>
              </a:rPr>
              <a:t>their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contrains</a:t>
            </a:r>
            <a:r>
              <a:rPr lang="sk-SK" altLang="sk-SK" sz="3200" dirty="0">
                <a:latin typeface="Arial" panose="020B0604020202020204" pitchFamily="34" charset="0"/>
              </a:rPr>
              <a:t> and </a:t>
            </a:r>
            <a:r>
              <a:rPr lang="sk-SK" altLang="sk-SK" sz="3200" dirty="0" err="1">
                <a:latin typeface="Arial" panose="020B0604020202020204" pitchFamily="34" charset="0"/>
              </a:rPr>
              <a:t>limitations</a:t>
            </a:r>
            <a:r>
              <a:rPr lang="sk-SK" altLang="sk-SK" sz="3200" dirty="0">
                <a:latin typeface="Arial" panose="020B0604020202020204" pitchFamily="34" charset="0"/>
              </a:rPr>
              <a:t> (</a:t>
            </a:r>
            <a:r>
              <a:rPr lang="sk-SK" altLang="sk-SK" sz="3200" dirty="0" err="1">
                <a:latin typeface="Arial" panose="020B0604020202020204" pitchFamily="34" charset="0"/>
              </a:rPr>
              <a:t>e.g</a:t>
            </a:r>
            <a:r>
              <a:rPr lang="sk-SK" altLang="sk-SK" sz="3200" dirty="0">
                <a:latin typeface="Arial" panose="020B0604020202020204" pitchFamily="34" charset="0"/>
              </a:rPr>
              <a:t>. </a:t>
            </a:r>
            <a:r>
              <a:rPr lang="sk-SK" altLang="sk-SK" sz="3200" dirty="0" err="1">
                <a:latin typeface="Arial" panose="020B0604020202020204" pitchFamily="34" charset="0"/>
              </a:rPr>
              <a:t>battery</a:t>
            </a:r>
            <a:r>
              <a:rPr lang="sk-SK" altLang="sk-SK" sz="3200" dirty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220000"/>
              </a:lnSpc>
            </a:pPr>
            <a:r>
              <a:rPr lang="sk-SK" altLang="sk-SK" sz="3000" b="1" dirty="0">
                <a:latin typeface="Arial" panose="020B0604020202020204" pitchFamily="34" charset="0"/>
              </a:rPr>
              <a:t>OPC UA</a:t>
            </a:r>
            <a:r>
              <a:rPr lang="sk-SK" altLang="sk-SK" sz="3000" dirty="0">
                <a:latin typeface="Arial" panose="020B0604020202020204" pitchFamily="34" charset="0"/>
              </a:rPr>
              <a:t>  </a:t>
            </a:r>
            <a:r>
              <a:rPr lang="sk-SK" altLang="sk-SK" sz="3000" dirty="0" err="1">
                <a:latin typeface="Arial" panose="020B0604020202020204" pitchFamily="34" charset="0"/>
              </a:rPr>
              <a:t>is</a:t>
            </a:r>
            <a:r>
              <a:rPr lang="sk-SK" altLang="sk-SK" sz="3000" dirty="0">
                <a:latin typeface="Arial" panose="020B0604020202020204" pitchFamily="34" charset="0"/>
              </a:rPr>
              <a:t> </a:t>
            </a:r>
            <a:r>
              <a:rPr lang="sk-SK" altLang="sk-SK" sz="3000" dirty="0" err="1">
                <a:latin typeface="Arial" panose="020B0604020202020204" pitchFamily="34" charset="0"/>
              </a:rPr>
              <a:t>defacto</a:t>
            </a:r>
            <a:r>
              <a:rPr lang="sk-SK" altLang="sk-SK" sz="3000" dirty="0">
                <a:latin typeface="Arial" panose="020B0604020202020204" pitchFamily="34" charset="0"/>
              </a:rPr>
              <a:t> </a:t>
            </a:r>
            <a:r>
              <a:rPr lang="sk-SK" altLang="sk-SK" sz="3000" dirty="0" err="1">
                <a:latin typeface="Arial" panose="020B0604020202020204" pitchFamily="34" charset="0"/>
              </a:rPr>
              <a:t>standard</a:t>
            </a:r>
            <a:r>
              <a:rPr lang="sk-SK" altLang="sk-SK" sz="3000" dirty="0">
                <a:latin typeface="Arial" panose="020B0604020202020204" pitchFamily="34" charset="0"/>
              </a:rPr>
              <a:t> </a:t>
            </a:r>
            <a:r>
              <a:rPr lang="sk-SK" altLang="sk-SK" sz="3000" dirty="0" err="1">
                <a:latin typeface="Arial" panose="020B0604020202020204" pitchFamily="34" charset="0"/>
              </a:rPr>
              <a:t>for</a:t>
            </a:r>
            <a:r>
              <a:rPr lang="sk-SK" altLang="sk-SK" sz="3000" dirty="0">
                <a:latin typeface="Arial" panose="020B0604020202020204" pitchFamily="34" charset="0"/>
              </a:rPr>
              <a:t> </a:t>
            </a:r>
            <a:r>
              <a:rPr lang="sk-SK" altLang="sk-SK" sz="3000" dirty="0" err="1">
                <a:latin typeface="Arial" panose="020B0604020202020204" pitchFamily="34" charset="0"/>
              </a:rPr>
              <a:t>communication</a:t>
            </a:r>
            <a:r>
              <a:rPr lang="sk-SK" altLang="sk-SK" sz="3000" dirty="0">
                <a:latin typeface="Arial" panose="020B0604020202020204" pitchFamily="34" charset="0"/>
              </a:rPr>
              <a:t> of </a:t>
            </a:r>
            <a:r>
              <a:rPr lang="sk-SK" altLang="sk-SK" sz="3000" dirty="0" err="1">
                <a:latin typeface="Arial" panose="020B0604020202020204" pitchFamily="34" charset="0"/>
              </a:rPr>
              <a:t>applications</a:t>
            </a:r>
            <a:r>
              <a:rPr lang="sk-SK" altLang="sk-SK" sz="3000" dirty="0">
                <a:latin typeface="Arial" panose="020B0604020202020204" pitchFamily="34" charset="0"/>
              </a:rPr>
              <a:t> (MES) and </a:t>
            </a:r>
            <a:r>
              <a:rPr lang="sk-SK" altLang="sk-SK" sz="3000" dirty="0" err="1">
                <a:latin typeface="Arial" panose="020B0604020202020204" pitchFamily="34" charset="0"/>
              </a:rPr>
              <a:t>industrial</a:t>
            </a:r>
            <a:r>
              <a:rPr lang="sk-SK" altLang="sk-SK" sz="3000" dirty="0">
                <a:latin typeface="Arial" panose="020B0604020202020204" pitchFamily="34" charset="0"/>
              </a:rPr>
              <a:t> </a:t>
            </a:r>
            <a:r>
              <a:rPr lang="sk-SK" altLang="sk-SK" sz="3000" dirty="0" err="1">
                <a:latin typeface="Arial" panose="020B0604020202020204" pitchFamily="34" charset="0"/>
              </a:rPr>
              <a:t>systems</a:t>
            </a:r>
            <a:r>
              <a:rPr lang="sk-SK" altLang="sk-SK" sz="3000" dirty="0">
                <a:latin typeface="Arial" panose="020B0604020202020204" pitchFamily="34" charset="0"/>
              </a:rPr>
              <a:t>(</a:t>
            </a:r>
            <a:r>
              <a:rPr lang="sk-SK" altLang="sk-SK" sz="3000" dirty="0" err="1">
                <a:latin typeface="Arial" panose="020B0604020202020204" pitchFamily="34" charset="0"/>
              </a:rPr>
              <a:t>PLCs</a:t>
            </a:r>
            <a:r>
              <a:rPr lang="sk-SK" altLang="sk-SK" sz="3000" dirty="0">
                <a:latin typeface="Arial" panose="020B0604020202020204" pitchFamily="34" charset="0"/>
              </a:rPr>
              <a:t>,...)</a:t>
            </a:r>
            <a:endParaRPr lang="sk-SK" altLang="sk-SK" sz="3200" b="1" dirty="0">
              <a:latin typeface="Arial" panose="020B0604020202020204" pitchFamily="34" charset="0"/>
            </a:endParaRPr>
          </a:p>
          <a:p>
            <a:pPr>
              <a:lnSpc>
                <a:spcPct val="220000"/>
              </a:lnSpc>
            </a:pPr>
            <a:r>
              <a:rPr lang="sk-SK" altLang="sk-SK" sz="3200" b="1" dirty="0" err="1">
                <a:latin typeface="Arial" panose="020B0604020202020204" pitchFamily="34" charset="0"/>
              </a:rPr>
              <a:t>Integration</a:t>
            </a:r>
            <a:r>
              <a:rPr lang="sk-SK" altLang="sk-SK" sz="3200" b="1" dirty="0">
                <a:latin typeface="Arial" panose="020B0604020202020204" pitchFamily="34" charset="0"/>
              </a:rPr>
              <a:t> </a:t>
            </a:r>
            <a:r>
              <a:rPr lang="sk-SK" altLang="sk-SK" sz="3200" b="1" dirty="0" err="1">
                <a:latin typeface="Arial" panose="020B0604020202020204" pitchFamily="34" charset="0"/>
              </a:rPr>
              <a:t>gateway</a:t>
            </a:r>
            <a:r>
              <a:rPr lang="sk-SK" altLang="sk-SK" sz="3200" b="1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is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needed</a:t>
            </a:r>
            <a:r>
              <a:rPr lang="sk-SK" altLang="sk-SK" sz="3200" dirty="0">
                <a:latin typeface="Arial" panose="020B0604020202020204" pitchFamily="34" charset="0"/>
              </a:rPr>
              <a:t> in </a:t>
            </a:r>
            <a:r>
              <a:rPr lang="sk-SK" altLang="sk-SK" sz="3200" dirty="0" err="1">
                <a:latin typeface="Arial" panose="020B0604020202020204" pitchFamily="34" charset="0"/>
              </a:rPr>
              <a:t>order</a:t>
            </a:r>
            <a:r>
              <a:rPr lang="sk-SK" altLang="sk-SK" sz="3200" dirty="0">
                <a:latin typeface="Arial" panose="020B0604020202020204" pitchFamily="34" charset="0"/>
              </a:rPr>
              <a:t> to </a:t>
            </a:r>
            <a:r>
              <a:rPr lang="sk-SK" altLang="sk-SK" sz="3200" dirty="0" err="1">
                <a:latin typeface="Arial" panose="020B0604020202020204" pitchFamily="34" charset="0"/>
              </a:rPr>
              <a:t>enable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communication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via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different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protocols</a:t>
            </a:r>
            <a:endParaRPr lang="sk-SK" altLang="sk-SK" sz="3200" dirty="0">
              <a:latin typeface="Arial" panose="020B0604020202020204" pitchFamily="34" charset="0"/>
            </a:endParaRPr>
          </a:p>
          <a:p>
            <a:pPr>
              <a:lnSpc>
                <a:spcPct val="220000"/>
              </a:lnSpc>
            </a:pPr>
            <a:r>
              <a:rPr lang="sk-SK" altLang="sk-SK" sz="3200" dirty="0" err="1">
                <a:latin typeface="Arial" panose="020B0604020202020204" pitchFamily="34" charset="0"/>
              </a:rPr>
              <a:t>Our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b="1" dirty="0" err="1">
                <a:latin typeface="Arial" panose="020B0604020202020204" pitchFamily="34" charset="0"/>
              </a:rPr>
              <a:t>main</a:t>
            </a:r>
            <a:r>
              <a:rPr lang="sk-SK" altLang="sk-SK" sz="3200" b="1" dirty="0">
                <a:latin typeface="Arial" panose="020B0604020202020204" pitchFamily="34" charset="0"/>
              </a:rPr>
              <a:t> </a:t>
            </a:r>
            <a:r>
              <a:rPr lang="sk-SK" altLang="sk-SK" sz="3200" b="1" dirty="0" err="1">
                <a:latin typeface="Arial" panose="020B0604020202020204" pitchFamily="34" charset="0"/>
              </a:rPr>
              <a:t>task</a:t>
            </a:r>
            <a:r>
              <a:rPr lang="sk-SK" altLang="sk-SK" sz="3200" b="1" dirty="0">
                <a:latin typeface="Arial" panose="020B0604020202020204" pitchFamily="34" charset="0"/>
              </a:rPr>
              <a:t> </a:t>
            </a:r>
            <a:r>
              <a:rPr lang="sk-SK" altLang="sk-SK" sz="3200" b="1" dirty="0" err="1">
                <a:latin typeface="Arial" panose="020B0604020202020204" pitchFamily="34" charset="0"/>
              </a:rPr>
              <a:t>was</a:t>
            </a:r>
            <a:r>
              <a:rPr lang="sk-SK" altLang="sk-SK" sz="3200" b="1" dirty="0">
                <a:latin typeface="Arial" panose="020B0604020202020204" pitchFamily="34" charset="0"/>
              </a:rPr>
              <a:t> to design </a:t>
            </a:r>
            <a:r>
              <a:rPr lang="sk-SK" altLang="sk-SK" sz="3200" b="1" dirty="0" err="1">
                <a:latin typeface="Arial" panose="020B0604020202020204" pitchFamily="34" charset="0"/>
              </a:rPr>
              <a:t>integration</a:t>
            </a:r>
            <a:r>
              <a:rPr lang="sk-SK" altLang="sk-SK" sz="3200" b="1" dirty="0">
                <a:latin typeface="Arial" panose="020B0604020202020204" pitchFamily="34" charset="0"/>
              </a:rPr>
              <a:t> OPC/</a:t>
            </a:r>
            <a:r>
              <a:rPr lang="sk-SK" altLang="sk-SK" sz="3200" b="1" dirty="0" err="1">
                <a:latin typeface="Arial" panose="020B0604020202020204" pitchFamily="34" charset="0"/>
              </a:rPr>
              <a:t>IoT</a:t>
            </a:r>
            <a:r>
              <a:rPr lang="sk-SK" altLang="sk-SK" sz="3200" b="1" dirty="0">
                <a:latin typeface="Arial" panose="020B0604020202020204" pitchFamily="34" charset="0"/>
              </a:rPr>
              <a:t> </a:t>
            </a:r>
            <a:r>
              <a:rPr lang="sk-SK" altLang="sk-SK" sz="3200" b="1" dirty="0" err="1">
                <a:latin typeface="Arial" panose="020B0604020202020204" pitchFamily="34" charset="0"/>
              </a:rPr>
              <a:t>gateway</a:t>
            </a:r>
            <a:r>
              <a:rPr lang="sk-SK" altLang="sk-SK" sz="3200" dirty="0">
                <a:latin typeface="Arial" panose="020B0604020202020204" pitchFamily="34" charset="0"/>
              </a:rPr>
              <a:t> </a:t>
            </a:r>
            <a:r>
              <a:rPr lang="sk-SK" altLang="sk-SK" sz="3200" dirty="0" err="1">
                <a:latin typeface="Arial" panose="020B0604020202020204" pitchFamily="34" charset="0"/>
              </a:rPr>
              <a:t>with</a:t>
            </a:r>
            <a:endParaRPr lang="sk-SK" altLang="sk-SK" sz="3200" dirty="0">
              <a:latin typeface="Arial" panose="020B0604020202020204" pitchFamily="34" charset="0"/>
            </a:endParaRPr>
          </a:p>
          <a:p>
            <a:pPr lvl="1">
              <a:lnSpc>
                <a:spcPct val="220000"/>
              </a:lnSpc>
            </a:pPr>
            <a:r>
              <a:rPr lang="sk-SK" altLang="sk-SK" sz="3000" b="1" dirty="0">
                <a:latin typeface="Arial" panose="020B0604020202020204" pitchFamily="34" charset="0"/>
              </a:rPr>
              <a:t>OPC UA as </a:t>
            </a:r>
            <a:r>
              <a:rPr lang="sk-SK" altLang="sk-SK" sz="3000" b="1" dirty="0" err="1">
                <a:latin typeface="Arial" panose="020B0604020202020204" pitchFamily="34" charset="0"/>
              </a:rPr>
              <a:t>an</a:t>
            </a:r>
            <a:r>
              <a:rPr lang="sk-SK" altLang="sk-SK" sz="3000" b="1" dirty="0">
                <a:latin typeface="Arial" panose="020B0604020202020204" pitchFamily="34" charset="0"/>
              </a:rPr>
              <a:t> </a:t>
            </a:r>
            <a:r>
              <a:rPr lang="sk-SK" altLang="sk-SK" sz="3000" b="1" dirty="0" err="1">
                <a:latin typeface="Arial" panose="020B0604020202020204" pitchFamily="34" charset="0"/>
              </a:rPr>
              <a:t>integration</a:t>
            </a:r>
            <a:r>
              <a:rPr lang="sk-SK" altLang="sk-SK" sz="3000" b="1" dirty="0">
                <a:latin typeface="Arial" panose="020B0604020202020204" pitchFamily="34" charset="0"/>
              </a:rPr>
              <a:t> </a:t>
            </a:r>
            <a:r>
              <a:rPr lang="sk-SK" altLang="sk-SK" sz="3000" b="1" dirty="0" err="1">
                <a:latin typeface="Arial" panose="020B0604020202020204" pitchFamily="34" charset="0"/>
              </a:rPr>
              <a:t>backbone</a:t>
            </a:r>
            <a:r>
              <a:rPr lang="sk-SK" altLang="sk-SK" sz="3000" b="1" dirty="0">
                <a:latin typeface="Arial" panose="020B0604020202020204" pitchFamily="34" charset="0"/>
              </a:rPr>
              <a:t> </a:t>
            </a:r>
            <a:r>
              <a:rPr lang="sk-SK" altLang="sk-SK" sz="3000" dirty="0">
                <a:latin typeface="Arial" panose="020B0604020202020204" pitchFamily="34" charset="0"/>
              </a:rPr>
              <a:t>(</a:t>
            </a:r>
            <a:r>
              <a:rPr lang="sk-SK" altLang="sk-SK" sz="3000" dirty="0" err="1">
                <a:latin typeface="Arial" panose="020B0604020202020204" pitchFamily="34" charset="0"/>
              </a:rPr>
              <a:t>services</a:t>
            </a:r>
            <a:r>
              <a:rPr lang="sk-SK" altLang="sk-SK" sz="3000" dirty="0">
                <a:latin typeface="Arial" panose="020B0604020202020204" pitchFamily="34" charset="0"/>
              </a:rPr>
              <a:t>, </a:t>
            </a:r>
            <a:r>
              <a:rPr lang="sk-SK" altLang="sk-SK" sz="3000" dirty="0" err="1">
                <a:latin typeface="Arial" panose="020B0604020202020204" pitchFamily="34" charset="0"/>
              </a:rPr>
              <a:t>data</a:t>
            </a:r>
            <a:r>
              <a:rPr lang="sk-SK" altLang="sk-SK" sz="3000" dirty="0">
                <a:latin typeface="Arial" panose="020B0604020202020204" pitchFamily="34" charset="0"/>
              </a:rPr>
              <a:t> model, </a:t>
            </a:r>
            <a:r>
              <a:rPr lang="sk-SK" altLang="sk-SK" sz="3000" dirty="0" err="1">
                <a:latin typeface="Arial" panose="020B0604020202020204" pitchFamily="34" charset="0"/>
              </a:rPr>
              <a:t>Companion</a:t>
            </a:r>
            <a:r>
              <a:rPr lang="sk-SK" altLang="sk-SK" sz="3000" dirty="0">
                <a:latin typeface="Arial" panose="020B0604020202020204" pitchFamily="34" charset="0"/>
              </a:rPr>
              <a:t> </a:t>
            </a:r>
            <a:r>
              <a:rPr lang="sk-SK" altLang="sk-SK" sz="3000" dirty="0" err="1">
                <a:latin typeface="Arial" panose="020B0604020202020204" pitchFamily="34" charset="0"/>
              </a:rPr>
              <a:t>specification</a:t>
            </a:r>
            <a:r>
              <a:rPr lang="sk-SK" altLang="sk-SK" sz="3000" dirty="0">
                <a:latin typeface="Arial" panose="020B0604020202020204" pitchFamily="34" charset="0"/>
              </a:rPr>
              <a:t>)</a:t>
            </a:r>
          </a:p>
          <a:p>
            <a:pPr lvl="1">
              <a:lnSpc>
                <a:spcPct val="220000"/>
              </a:lnSpc>
            </a:pPr>
            <a:r>
              <a:rPr lang="sk-SK" altLang="sk-SK" sz="3000" b="1" dirty="0" err="1">
                <a:latin typeface="Arial" panose="020B0604020202020204" pitchFamily="34" charset="0"/>
              </a:rPr>
              <a:t>Common</a:t>
            </a:r>
            <a:r>
              <a:rPr lang="sk-SK" altLang="sk-SK" sz="3000" b="1" dirty="0">
                <a:latin typeface="Arial" panose="020B0604020202020204" pitchFamily="34" charset="0"/>
              </a:rPr>
              <a:t> </a:t>
            </a:r>
            <a:r>
              <a:rPr lang="sk-SK" altLang="sk-SK" sz="3000" b="1" dirty="0" err="1">
                <a:latin typeface="Arial" panose="020B0604020202020204" pitchFamily="34" charset="0"/>
              </a:rPr>
              <a:t>gateway</a:t>
            </a:r>
            <a:r>
              <a:rPr lang="sk-SK" altLang="sk-SK" sz="3000" b="1" dirty="0">
                <a:latin typeface="Arial" panose="020B0604020202020204" pitchFamily="34" charset="0"/>
              </a:rPr>
              <a:t> model </a:t>
            </a:r>
            <a:r>
              <a:rPr lang="sk-SK" altLang="sk-SK" sz="3000" b="1" dirty="0" err="1">
                <a:latin typeface="Arial" panose="020B0604020202020204" pitchFamily="34" charset="0"/>
              </a:rPr>
              <a:t>for</a:t>
            </a:r>
            <a:r>
              <a:rPr lang="sk-SK" altLang="sk-SK" sz="3000" b="1" dirty="0">
                <a:latin typeface="Arial" panose="020B0604020202020204" pitchFamily="34" charset="0"/>
              </a:rPr>
              <a:t> </a:t>
            </a:r>
            <a:r>
              <a:rPr lang="sk-SK" altLang="sk-SK" sz="3000" b="1" dirty="0" err="1">
                <a:latin typeface="Arial" panose="020B0604020202020204" pitchFamily="34" charset="0"/>
              </a:rPr>
              <a:t>all</a:t>
            </a:r>
            <a:r>
              <a:rPr lang="sk-SK" altLang="sk-SK" sz="3000" dirty="0">
                <a:latin typeface="Arial" panose="020B0604020202020204" pitchFamily="34" charset="0"/>
              </a:rPr>
              <a:t> </a:t>
            </a:r>
            <a:r>
              <a:rPr lang="sk-SK" altLang="sk-SK" sz="3000" b="1" dirty="0" err="1">
                <a:latin typeface="Arial" panose="020B0604020202020204" pitchFamily="34" charset="0"/>
              </a:rPr>
              <a:t>protocols</a:t>
            </a:r>
            <a:r>
              <a:rPr lang="sk-SK" altLang="sk-SK" sz="3000" dirty="0">
                <a:latin typeface="Arial" panose="020B0604020202020204" pitchFamily="34" charset="0"/>
              </a:rPr>
              <a:t> and OPC UA</a:t>
            </a:r>
          </a:p>
          <a:p>
            <a:pPr marL="363530" lvl="1" indent="0">
              <a:lnSpc>
                <a:spcPct val="220000"/>
              </a:lnSpc>
              <a:buNone/>
            </a:pPr>
            <a:r>
              <a:rPr lang="sk-SK" altLang="sk-SK" sz="3000" dirty="0">
                <a:latin typeface="Arial" panose="020B0604020202020204" pitchFamily="34" charset="0"/>
              </a:rPr>
              <a:t>and</a:t>
            </a:r>
          </a:p>
          <a:p>
            <a:pPr lvl="1">
              <a:lnSpc>
                <a:spcPct val="220000"/>
              </a:lnSpc>
            </a:pPr>
            <a:r>
              <a:rPr lang="sk-SK" altLang="sk-SK" sz="3000" b="1" dirty="0" err="1">
                <a:latin typeface="Arial" panose="020B0604020202020204" pitchFamily="34" charset="0"/>
              </a:rPr>
              <a:t>implement</a:t>
            </a:r>
            <a:r>
              <a:rPr lang="sk-SK" altLang="sk-SK" sz="3000" b="1" dirty="0">
                <a:latin typeface="Arial" panose="020B0604020202020204" pitchFamily="34" charset="0"/>
              </a:rPr>
              <a:t> and </a:t>
            </a:r>
            <a:r>
              <a:rPr lang="sk-SK" altLang="sk-SK" sz="3000" b="1" dirty="0" err="1">
                <a:latin typeface="Arial" panose="020B0604020202020204" pitchFamily="34" charset="0"/>
              </a:rPr>
              <a:t>validate</a:t>
            </a:r>
            <a:r>
              <a:rPr lang="sk-SK" altLang="sk-SK" sz="3000" b="1" dirty="0">
                <a:latin typeface="Arial" panose="020B0604020202020204" pitchFamily="34" charset="0"/>
              </a:rPr>
              <a:t> </a:t>
            </a:r>
            <a:r>
              <a:rPr lang="sk-SK" altLang="sk-SK" sz="3000" b="1" dirty="0" err="1">
                <a:latin typeface="Arial" panose="020B0604020202020204" pitchFamily="34" charset="0"/>
              </a:rPr>
              <a:t>the</a:t>
            </a:r>
            <a:r>
              <a:rPr lang="sk-SK" altLang="sk-SK" sz="3000" b="1" dirty="0">
                <a:latin typeface="Arial" panose="020B0604020202020204" pitchFamily="34" charset="0"/>
              </a:rPr>
              <a:t> </a:t>
            </a:r>
            <a:r>
              <a:rPr lang="sk-SK" altLang="sk-SK" sz="3000" b="1" dirty="0" err="1">
                <a:latin typeface="Arial" panose="020B0604020202020204" pitchFamily="34" charset="0"/>
              </a:rPr>
              <a:t>proposed</a:t>
            </a:r>
            <a:r>
              <a:rPr lang="sk-SK" altLang="sk-SK" sz="3000" b="1" dirty="0">
                <a:latin typeface="Arial" panose="020B0604020202020204" pitchFamily="34" charset="0"/>
              </a:rPr>
              <a:t> model in </a:t>
            </a:r>
            <a:r>
              <a:rPr lang="sk-SK" altLang="sk-SK" sz="3000" b="1" dirty="0" err="1">
                <a:latin typeface="Arial" panose="020B0604020202020204" pitchFamily="34" charset="0"/>
              </a:rPr>
              <a:t>laboratory</a:t>
            </a:r>
            <a:r>
              <a:rPr lang="sk-SK" altLang="sk-SK" sz="3000" b="1" dirty="0">
                <a:latin typeface="Arial" panose="020B0604020202020204" pitchFamily="34" charset="0"/>
              </a:rPr>
              <a:t> </a:t>
            </a:r>
            <a:r>
              <a:rPr lang="sk-SK" altLang="sk-SK" sz="3000" dirty="0">
                <a:latin typeface="Arial" panose="020B0604020202020204" pitchFamily="34" charset="0"/>
              </a:rPr>
              <a:t>(ASP.NET, </a:t>
            </a:r>
            <a:r>
              <a:rPr lang="sk-SK" altLang="sk-SK" sz="3000" dirty="0" err="1">
                <a:latin typeface="Arial" panose="020B0604020202020204" pitchFamily="34" charset="0"/>
              </a:rPr>
              <a:t>Rabbit</a:t>
            </a:r>
            <a:r>
              <a:rPr lang="sk-SK" altLang="sk-SK" sz="3000" dirty="0">
                <a:latin typeface="Arial" panose="020B0604020202020204" pitchFamily="34" charset="0"/>
              </a:rPr>
              <a:t> MQ).</a:t>
            </a:r>
          </a:p>
          <a:p>
            <a:pPr marL="0" indent="0">
              <a:buNone/>
            </a:pPr>
            <a:endParaRPr lang="sk-SK" sz="3200" dirty="0"/>
          </a:p>
        </p:txBody>
      </p:sp>
      <p:sp>
        <p:nvSpPr>
          <p:cNvPr id="6" name="BlokTextu 5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9769B83-8347-4900-A734-DF3A5EB2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I. OPC UA</a:t>
            </a:r>
            <a:r>
              <a:rPr lang="sk-SK" sz="4000" dirty="0"/>
              <a:t>(1)</a:t>
            </a:r>
            <a:r>
              <a:rPr lang="en-US" sz="4000" dirty="0"/>
              <a:t> </a:t>
            </a:r>
            <a:endParaRPr lang="sk-SK" dirty="0"/>
          </a:p>
        </p:txBody>
      </p:sp>
      <p:pic>
        <p:nvPicPr>
          <p:cNvPr id="6" name="Obrázo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8" y="980730"/>
            <a:ext cx="4168379" cy="49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4B7EDF00-8168-4F4C-98EF-C24F3A1C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406" y="1124744"/>
            <a:ext cx="320992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9769B83-8347-4900-A734-DF3A5EB2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I. OPC UA</a:t>
            </a:r>
            <a:r>
              <a:rPr lang="sk-SK" sz="4000" dirty="0"/>
              <a:t>(2)</a:t>
            </a:r>
            <a:endParaRPr lang="sk-SK" dirty="0"/>
          </a:p>
        </p:txBody>
      </p:sp>
      <p:pic>
        <p:nvPicPr>
          <p:cNvPr id="7" name="Obrázok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" y="1052736"/>
            <a:ext cx="7229773" cy="462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9769B83-8347-4900-A734-DF3A5EB2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II. IoT</a:t>
            </a:r>
            <a:r>
              <a:rPr lang="sk-SK" sz="4000" dirty="0"/>
              <a:t>(1)</a:t>
            </a:r>
            <a:r>
              <a:rPr lang="en-US" sz="4000" dirty="0"/>
              <a:t> –</a:t>
            </a:r>
            <a:r>
              <a:rPr lang="sk-SK" sz="4000" dirty="0"/>
              <a:t> </a:t>
            </a:r>
            <a:r>
              <a:rPr lang="en-US" sz="4000" dirty="0"/>
              <a:t>Application protocols</a:t>
            </a:r>
            <a:r>
              <a:rPr lang="sk-SK" sz="4000" dirty="0"/>
              <a:t> </a:t>
            </a:r>
            <a:r>
              <a:rPr lang="en-US" sz="4000" dirty="0"/>
              <a:t> </a:t>
            </a:r>
            <a:endParaRPr lang="sk-SK" dirty="0"/>
          </a:p>
        </p:txBody>
      </p:sp>
      <p:sp>
        <p:nvSpPr>
          <p:cNvPr id="6" name="Šípka: doprava 6"/>
          <p:cNvSpPr>
            <a:spLocks noChangeArrowheads="1"/>
          </p:cNvSpPr>
          <p:nvPr/>
        </p:nvSpPr>
        <p:spPr bwMode="auto">
          <a:xfrm>
            <a:off x="2987824" y="2950890"/>
            <a:ext cx="365125" cy="439738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k-SK" altLang="sk-SK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13544"/>
            <a:ext cx="29527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360421"/>
              </p:ext>
            </p:extLst>
          </p:nvPr>
        </p:nvGraphicFramePr>
        <p:xfrm>
          <a:off x="3374139" y="1196752"/>
          <a:ext cx="5518340" cy="376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869">
                  <a:extLst>
                    <a:ext uri="{9D8B030D-6E8A-4147-A177-3AD203B41FA5}">
                      <a16:colId xmlns:a16="http://schemas.microsoft.com/office/drawing/2014/main" xmlns="" val="351850416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75441212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27559339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xmlns="" val="2429976562"/>
                    </a:ext>
                  </a:extLst>
                </a:gridCol>
              </a:tblGrid>
              <a:tr h="741680">
                <a:tc rowSpan="2"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400" b="1" dirty="0" err="1"/>
                        <a:t>IoT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protocols</a:t>
                      </a:r>
                      <a:endParaRPr lang="sk-SK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68851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sk-SK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b="1" dirty="0" err="1"/>
                        <a:t>Protocol</a:t>
                      </a:r>
                      <a:endParaRPr lang="sk-SK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b="1" dirty="0" err="1"/>
                        <a:t>Class</a:t>
                      </a:r>
                      <a:endParaRPr lang="sk-SK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b="1" dirty="0"/>
                        <a:t>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247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dirty="0" err="1"/>
                        <a:t>MQTT</a:t>
                      </a:r>
                      <a:endParaRPr lang="sk-SK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 err="1"/>
                        <a:t>Message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Queue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Telemetry</a:t>
                      </a:r>
                      <a:r>
                        <a:rPr lang="sk-SK" sz="1400" baseline="0" dirty="0"/>
                        <a:t> Transport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/>
                        <a:t>M2S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66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dirty="0" err="1"/>
                        <a:t>DDS</a:t>
                      </a:r>
                      <a:endParaRPr lang="sk-SK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 err="1"/>
                        <a:t>Data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Distribution</a:t>
                      </a:r>
                      <a:r>
                        <a:rPr lang="sk-SK" sz="1400" dirty="0"/>
                        <a:t>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/>
                        <a:t>M2M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/>
                        <a:t>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9707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dirty="0" err="1"/>
                        <a:t>CoAP</a:t>
                      </a:r>
                      <a:endParaRPr lang="sk-SK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 err="1"/>
                        <a:t>Constrained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Application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Protocol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/>
                        <a:t>M2S</a:t>
                      </a:r>
                    </a:p>
                    <a:p>
                      <a:pPr algn="l"/>
                      <a:r>
                        <a:rPr lang="sk-SK" sz="1400" dirty="0"/>
                        <a:t>M2M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/>
                        <a:t>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604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dirty="0" err="1"/>
                        <a:t>AMQP</a:t>
                      </a:r>
                      <a:endParaRPr lang="sk-SK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 err="1"/>
                        <a:t>Advanced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Message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Queuing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Protocol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/>
                        <a:t>M2S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174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dirty="0" err="1"/>
                        <a:t>SOAP</a:t>
                      </a:r>
                      <a:r>
                        <a:rPr lang="sk-SK" sz="1400" b="1" dirty="0"/>
                        <a:t>/REST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/>
                        <a:t>Service </a:t>
                      </a:r>
                      <a:r>
                        <a:rPr lang="sk-SK" sz="1400" dirty="0" err="1"/>
                        <a:t>Oriented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Architecture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Protocol</a:t>
                      </a:r>
                      <a:endParaRPr lang="sk-SK" sz="1400" dirty="0"/>
                    </a:p>
                    <a:p>
                      <a:pPr algn="l"/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/>
                        <a:t>S2S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8640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9769B83-8347-4900-A734-DF3A5EB2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II. IoT</a:t>
            </a:r>
            <a:r>
              <a:rPr lang="sk-SK" sz="4000" dirty="0"/>
              <a:t>(2)</a:t>
            </a:r>
            <a:r>
              <a:rPr lang="en-US" sz="4000" dirty="0"/>
              <a:t> -</a:t>
            </a:r>
            <a:r>
              <a:rPr lang="sk-SK" sz="4000" dirty="0"/>
              <a:t> M</a:t>
            </a:r>
            <a:r>
              <a:rPr lang="en-US" sz="4000" dirty="0" err="1"/>
              <a:t>QTT</a:t>
            </a:r>
            <a:endParaRPr lang="en-US" sz="4000" dirty="0"/>
          </a:p>
        </p:txBody>
      </p:sp>
      <p:grpSp>
        <p:nvGrpSpPr>
          <p:cNvPr id="7" name="Skupina 3"/>
          <p:cNvGrpSpPr>
            <a:grpSpLocks/>
          </p:cNvGrpSpPr>
          <p:nvPr/>
        </p:nvGrpSpPr>
        <p:grpSpPr bwMode="auto">
          <a:xfrm>
            <a:off x="1547813" y="1096963"/>
            <a:ext cx="4611687" cy="2325687"/>
            <a:chOff x="2277254" y="2109076"/>
            <a:chExt cx="4395772" cy="23268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697086" y="2621064"/>
              <a:ext cx="3127323" cy="1508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Skupina 5"/>
            <p:cNvGrpSpPr>
              <a:grpSpLocks/>
            </p:cNvGrpSpPr>
            <p:nvPr/>
          </p:nvGrpSpPr>
          <p:grpSpPr bwMode="auto">
            <a:xfrm>
              <a:off x="2277254" y="2109076"/>
              <a:ext cx="3847655" cy="1170152"/>
              <a:chOff x="1917214" y="-789795"/>
              <a:chExt cx="3847655" cy="1170152"/>
            </a:xfrm>
          </p:grpSpPr>
          <p:pic>
            <p:nvPicPr>
              <p:cNvPr id="23" name="Picture 104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-694254"/>
                <a:ext cx="508002" cy="648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BlokTextu 19"/>
              <p:cNvSpPr txBox="1">
                <a:spLocks noChangeArrowheads="1"/>
              </p:cNvSpPr>
              <p:nvPr/>
            </p:nvSpPr>
            <p:spPr bwMode="auto">
              <a:xfrm>
                <a:off x="2853318" y="-782702"/>
                <a:ext cx="192088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sk-SK" altLang="sk-SK" sz="1400"/>
                  <a:t>MQTT server   </a:t>
                </a:r>
              </a:p>
              <a:p>
                <a:pPr algn="ctr"/>
                <a:r>
                  <a:rPr lang="sk-SK" altLang="sk-SK" sz="1400"/>
                  <a:t>(Broker)</a:t>
                </a:r>
              </a:p>
            </p:txBody>
          </p:sp>
          <p:pic>
            <p:nvPicPr>
              <p:cNvPr id="25" name="Obrázok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0811" y="-189951"/>
                <a:ext cx="184965" cy="570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0412" y="-233936"/>
                <a:ext cx="574457" cy="52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BlokTextu 22"/>
              <p:cNvSpPr txBox="1">
                <a:spLocks noChangeArrowheads="1"/>
              </p:cNvSpPr>
              <p:nvPr/>
            </p:nvSpPr>
            <p:spPr bwMode="auto">
              <a:xfrm>
                <a:off x="3510038" y="-74493"/>
                <a:ext cx="773930" cy="27699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 sz="1200"/>
                  <a:t>Topic_x </a:t>
                </a:r>
                <a:r>
                  <a:rPr lang="sk-SK" altLang="sk-SK" sz="1200" baseline="-25000"/>
                  <a:t>1</a:t>
                </a:r>
              </a:p>
            </p:txBody>
          </p:sp>
          <p:cxnSp>
            <p:nvCxnSpPr>
              <p:cNvPr id="28" name="Rovná spojovacia šípka 27"/>
              <p:cNvCxnSpPr>
                <a:cxnSpLocks/>
              </p:cNvCxnSpPr>
              <p:nvPr/>
            </p:nvCxnSpPr>
            <p:spPr>
              <a:xfrm>
                <a:off x="2537616" y="64708"/>
                <a:ext cx="9699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BlokTextu 24"/>
              <p:cNvSpPr txBox="1">
                <a:spLocks noChangeArrowheads="1"/>
              </p:cNvSpPr>
              <p:nvPr/>
            </p:nvSpPr>
            <p:spPr bwMode="auto">
              <a:xfrm>
                <a:off x="1917214" y="-789795"/>
                <a:ext cx="10921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sk-SK" altLang="sk-SK" sz="1400"/>
                  <a:t>MQTT client</a:t>
                </a:r>
              </a:p>
              <a:p>
                <a:pPr algn="ctr"/>
                <a:r>
                  <a:rPr lang="sk-SK" altLang="sk-SK" sz="1400"/>
                  <a:t>(Publisher)</a:t>
                </a:r>
                <a:endParaRPr lang="sk-SK" altLang="sk-SK" sz="1400" baseline="-25000"/>
              </a:p>
            </p:txBody>
          </p:sp>
        </p:grpSp>
        <p:sp>
          <p:nvSpPr>
            <p:cNvPr id="11" name="BlokTextu 6"/>
            <p:cNvSpPr txBox="1">
              <a:spLocks noChangeArrowheads="1"/>
            </p:cNvSpPr>
            <p:nvPr/>
          </p:nvSpPr>
          <p:spPr bwMode="auto">
            <a:xfrm>
              <a:off x="3854236" y="3156147"/>
              <a:ext cx="773930" cy="2769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sz="1200"/>
                <a:t>Topic_x </a:t>
              </a:r>
              <a:r>
                <a:rPr lang="sk-SK" altLang="sk-SK" sz="1200" baseline="-25000"/>
                <a:t>2</a:t>
              </a:r>
            </a:p>
          </p:txBody>
        </p:sp>
        <p:sp>
          <p:nvSpPr>
            <p:cNvPr id="12" name="BlokTextu 7"/>
            <p:cNvSpPr txBox="1">
              <a:spLocks noChangeArrowheads="1"/>
            </p:cNvSpPr>
            <p:nvPr/>
          </p:nvSpPr>
          <p:spPr bwMode="auto">
            <a:xfrm>
              <a:off x="3864403" y="3575189"/>
              <a:ext cx="773930" cy="2769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sz="1200"/>
                <a:t>Topic_x </a:t>
              </a:r>
              <a:r>
                <a:rPr lang="sk-SK" altLang="sk-SK" sz="1200" baseline="-25000"/>
                <a:t>n</a:t>
              </a:r>
            </a:p>
          </p:txBody>
        </p:sp>
        <p:pic>
          <p:nvPicPr>
            <p:cNvPr id="13" name="Obrázok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795" y="3639923"/>
              <a:ext cx="184965" cy="570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Rovná spojovacia šípka 13"/>
            <p:cNvCxnSpPr>
              <a:cxnSpLocks/>
              <a:endCxn id="12" idx="1"/>
            </p:cNvCxnSpPr>
            <p:nvPr/>
          </p:nvCxnSpPr>
          <p:spPr>
            <a:xfrm>
              <a:off x="2915814" y="2961990"/>
              <a:ext cx="948760" cy="7512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ovacia šípka 14"/>
            <p:cNvCxnSpPr>
              <a:cxnSpLocks/>
            </p:cNvCxnSpPr>
            <p:nvPr/>
          </p:nvCxnSpPr>
          <p:spPr>
            <a:xfrm flipV="1">
              <a:off x="2867392" y="3293944"/>
              <a:ext cx="1007774" cy="5431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lokTextu 11"/>
            <p:cNvSpPr txBox="1">
              <a:spLocks noChangeArrowheads="1"/>
            </p:cNvSpPr>
            <p:nvPr/>
          </p:nvSpPr>
          <p:spPr bwMode="auto">
            <a:xfrm>
              <a:off x="5106325" y="2109703"/>
              <a:ext cx="15667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sk-SK" altLang="sk-SK" sz="1400"/>
                <a:t>MQTT client</a:t>
              </a:r>
            </a:p>
            <a:p>
              <a:pPr algn="ctr"/>
              <a:r>
                <a:rPr lang="sk-SK" altLang="sk-SK" sz="1400"/>
                <a:t>(Subscriber)</a:t>
              </a:r>
              <a:endParaRPr lang="sk-SK" altLang="sk-SK" sz="1400" baseline="-25000"/>
            </a:p>
          </p:txBody>
        </p:sp>
        <p:cxnSp>
          <p:nvCxnSpPr>
            <p:cNvPr id="17" name="Rovná spojnica 16"/>
            <p:cNvCxnSpPr/>
            <p:nvPr/>
          </p:nvCxnSpPr>
          <p:spPr>
            <a:xfrm>
              <a:off x="3472662" y="2129723"/>
              <a:ext cx="0" cy="222996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>
            <a:xfrm>
              <a:off x="5315709" y="2204374"/>
              <a:ext cx="0" cy="223155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ovacia šípka 18"/>
            <p:cNvCxnSpPr>
              <a:cxnSpLocks/>
            </p:cNvCxnSpPr>
            <p:nvPr/>
          </p:nvCxnSpPr>
          <p:spPr>
            <a:xfrm>
              <a:off x="4643859" y="2925460"/>
              <a:ext cx="9699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698" y="3460739"/>
              <a:ext cx="574457" cy="52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Rovná spojovacia šípka 20"/>
            <p:cNvCxnSpPr>
              <a:cxnSpLocks/>
            </p:cNvCxnSpPr>
            <p:nvPr/>
          </p:nvCxnSpPr>
          <p:spPr>
            <a:xfrm>
              <a:off x="4643859" y="3716431"/>
              <a:ext cx="9699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ovacia šípka 21"/>
            <p:cNvCxnSpPr>
              <a:cxnSpLocks/>
            </p:cNvCxnSpPr>
            <p:nvPr/>
          </p:nvCxnSpPr>
          <p:spPr>
            <a:xfrm flipV="1">
              <a:off x="4618135" y="2993756"/>
              <a:ext cx="977511" cy="2763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Skupina 29"/>
          <p:cNvGrpSpPr>
            <a:grpSpLocks/>
          </p:cNvGrpSpPr>
          <p:nvPr/>
        </p:nvGrpSpPr>
        <p:grpSpPr bwMode="auto">
          <a:xfrm>
            <a:off x="2014538" y="3573463"/>
            <a:ext cx="3494087" cy="2535237"/>
            <a:chOff x="2014538" y="3573463"/>
            <a:chExt cx="3494087" cy="2535237"/>
          </a:xfrm>
        </p:grpSpPr>
        <p:pic>
          <p:nvPicPr>
            <p:cNvPr id="31" name="Picture 10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73463"/>
              <a:ext cx="5080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Skupina 2"/>
            <p:cNvGrpSpPr>
              <a:grpSpLocks/>
            </p:cNvGrpSpPr>
            <p:nvPr/>
          </p:nvGrpSpPr>
          <p:grpSpPr bwMode="auto">
            <a:xfrm>
              <a:off x="2014538" y="3627438"/>
              <a:ext cx="3494087" cy="2481262"/>
              <a:chOff x="2014538" y="3627438"/>
              <a:chExt cx="3494087" cy="2481262"/>
            </a:xfrm>
          </p:grpSpPr>
          <p:pic>
            <p:nvPicPr>
              <p:cNvPr id="33" name="Obrázok 6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538" y="3627438"/>
                <a:ext cx="18415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4" name="Rovná spojnica 33"/>
              <p:cNvCxnSpPr>
                <a:cxnSpLocks/>
                <a:stCxn id="33" idx="0"/>
              </p:cNvCxnSpPr>
              <p:nvPr/>
            </p:nvCxnSpPr>
            <p:spPr>
              <a:xfrm flipH="1">
                <a:off x="2101850" y="3627438"/>
                <a:ext cx="4763" cy="23002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>
              <a:xfrm>
                <a:off x="3276600" y="3862388"/>
                <a:ext cx="0" cy="223043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ovacia šípka 35"/>
              <p:cNvCxnSpPr>
                <a:cxnSpLocks/>
              </p:cNvCxnSpPr>
              <p:nvPr/>
            </p:nvCxnSpPr>
            <p:spPr>
              <a:xfrm>
                <a:off x="2132013" y="4235450"/>
                <a:ext cx="107156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BlokTextu 70"/>
              <p:cNvSpPr txBox="1">
                <a:spLocks noChangeArrowheads="1"/>
              </p:cNvSpPr>
              <p:nvPr/>
            </p:nvSpPr>
            <p:spPr bwMode="auto">
              <a:xfrm>
                <a:off x="2216150" y="4005263"/>
                <a:ext cx="833438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/>
                  <a:t>1 -CONNECT</a:t>
                </a:r>
              </a:p>
            </p:txBody>
          </p:sp>
          <p:cxnSp>
            <p:nvCxnSpPr>
              <p:cNvPr id="38" name="Rovná spojnica 37"/>
              <p:cNvCxnSpPr/>
              <p:nvPr/>
            </p:nvCxnSpPr>
            <p:spPr>
              <a:xfrm>
                <a:off x="4640263" y="3736975"/>
                <a:ext cx="0" cy="223043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ovná spojovacia šípka 38"/>
              <p:cNvCxnSpPr/>
              <p:nvPr/>
            </p:nvCxnSpPr>
            <p:spPr>
              <a:xfrm flipH="1">
                <a:off x="2124075" y="4414838"/>
                <a:ext cx="10795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BlokTextu 74"/>
              <p:cNvSpPr txBox="1">
                <a:spLocks noChangeArrowheads="1"/>
              </p:cNvSpPr>
              <p:nvPr/>
            </p:nvSpPr>
            <p:spPr bwMode="auto">
              <a:xfrm>
                <a:off x="2209800" y="4213225"/>
                <a:ext cx="849313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/>
                  <a:t>2 -CONNACK</a:t>
                </a:r>
              </a:p>
            </p:txBody>
          </p:sp>
          <p:cxnSp>
            <p:nvCxnSpPr>
              <p:cNvPr id="41" name="Rovná spojovacia šípka 40"/>
              <p:cNvCxnSpPr/>
              <p:nvPr/>
            </p:nvCxnSpPr>
            <p:spPr>
              <a:xfrm flipH="1">
                <a:off x="3303588" y="4611688"/>
                <a:ext cx="10810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BlokTextu 76"/>
              <p:cNvSpPr txBox="1">
                <a:spLocks noChangeArrowheads="1"/>
              </p:cNvSpPr>
              <p:nvPr/>
            </p:nvSpPr>
            <p:spPr bwMode="auto">
              <a:xfrm>
                <a:off x="3478213" y="4365625"/>
                <a:ext cx="831850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/>
                  <a:t>1 -CONNECT</a:t>
                </a:r>
              </a:p>
            </p:txBody>
          </p:sp>
          <p:cxnSp>
            <p:nvCxnSpPr>
              <p:cNvPr id="43" name="Rovná spojovacia šípka 42"/>
              <p:cNvCxnSpPr>
                <a:cxnSpLocks/>
              </p:cNvCxnSpPr>
              <p:nvPr/>
            </p:nvCxnSpPr>
            <p:spPr>
              <a:xfrm>
                <a:off x="3302000" y="4806950"/>
                <a:ext cx="10699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BlokTextu 78"/>
              <p:cNvSpPr txBox="1">
                <a:spLocks noChangeArrowheads="1"/>
              </p:cNvSpPr>
              <p:nvPr/>
            </p:nvSpPr>
            <p:spPr bwMode="auto">
              <a:xfrm>
                <a:off x="3460750" y="4598988"/>
                <a:ext cx="849313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/>
                  <a:t>2 -CONNACK</a:t>
                </a:r>
              </a:p>
            </p:txBody>
          </p:sp>
          <p:cxnSp>
            <p:nvCxnSpPr>
              <p:cNvPr id="45" name="Rovná spojovacia šípka 44"/>
              <p:cNvCxnSpPr>
                <a:cxnSpLocks/>
              </p:cNvCxnSpPr>
              <p:nvPr/>
            </p:nvCxnSpPr>
            <p:spPr>
              <a:xfrm>
                <a:off x="2132013" y="4732338"/>
                <a:ext cx="107156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BlokTextu 80"/>
              <p:cNvSpPr txBox="1">
                <a:spLocks noChangeArrowheads="1"/>
              </p:cNvSpPr>
              <p:nvPr/>
            </p:nvSpPr>
            <p:spPr bwMode="auto">
              <a:xfrm>
                <a:off x="2216150" y="4502150"/>
                <a:ext cx="762000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/>
                  <a:t>3 -PUBLISH</a:t>
                </a:r>
              </a:p>
            </p:txBody>
          </p:sp>
          <p:cxnSp>
            <p:nvCxnSpPr>
              <p:cNvPr id="47" name="Rovná spojovacia šípka 46"/>
              <p:cNvCxnSpPr/>
              <p:nvPr/>
            </p:nvCxnSpPr>
            <p:spPr>
              <a:xfrm flipH="1">
                <a:off x="2124075" y="4911725"/>
                <a:ext cx="10795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BlokTextu 82"/>
              <p:cNvSpPr txBox="1">
                <a:spLocks noChangeArrowheads="1"/>
              </p:cNvSpPr>
              <p:nvPr/>
            </p:nvSpPr>
            <p:spPr bwMode="auto">
              <a:xfrm>
                <a:off x="2209800" y="4710113"/>
                <a:ext cx="746125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/>
                  <a:t>2 -PUBACK</a:t>
                </a:r>
              </a:p>
            </p:txBody>
          </p:sp>
          <p:cxnSp>
            <p:nvCxnSpPr>
              <p:cNvPr id="49" name="Rovná spojovacia šípka 48"/>
              <p:cNvCxnSpPr>
                <a:cxnSpLocks/>
              </p:cNvCxnSpPr>
              <p:nvPr/>
            </p:nvCxnSpPr>
            <p:spPr>
              <a:xfrm>
                <a:off x="3313113" y="5286375"/>
                <a:ext cx="107156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BlokTextu 84"/>
              <p:cNvSpPr txBox="1">
                <a:spLocks noChangeArrowheads="1"/>
              </p:cNvSpPr>
              <p:nvPr/>
            </p:nvSpPr>
            <p:spPr bwMode="auto">
              <a:xfrm>
                <a:off x="3446463" y="4878388"/>
                <a:ext cx="892175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/>
                  <a:t>8 -SUBSCRIBE</a:t>
                </a:r>
              </a:p>
            </p:txBody>
          </p:sp>
          <p:sp>
            <p:nvSpPr>
              <p:cNvPr id="51" name="BlokTextu 85"/>
              <p:cNvSpPr txBox="1">
                <a:spLocks noChangeArrowheads="1"/>
              </p:cNvSpPr>
              <p:nvPr/>
            </p:nvSpPr>
            <p:spPr bwMode="auto">
              <a:xfrm>
                <a:off x="3449638" y="5083175"/>
                <a:ext cx="738187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/>
                  <a:t>9 -SUBACK</a:t>
                </a:r>
              </a:p>
            </p:txBody>
          </p:sp>
          <p:cxnSp>
            <p:nvCxnSpPr>
              <p:cNvPr id="52" name="Rovná spojovacia šípka 51"/>
              <p:cNvCxnSpPr/>
              <p:nvPr/>
            </p:nvCxnSpPr>
            <p:spPr>
              <a:xfrm flipH="1">
                <a:off x="3292475" y="5119688"/>
                <a:ext cx="10795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ovacia šípka 52"/>
              <p:cNvCxnSpPr>
                <a:cxnSpLocks/>
              </p:cNvCxnSpPr>
              <p:nvPr/>
            </p:nvCxnSpPr>
            <p:spPr>
              <a:xfrm>
                <a:off x="3324225" y="5838825"/>
                <a:ext cx="10715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BlokTextu 88"/>
              <p:cNvSpPr txBox="1">
                <a:spLocks noChangeArrowheads="1"/>
              </p:cNvSpPr>
              <p:nvPr/>
            </p:nvSpPr>
            <p:spPr bwMode="auto">
              <a:xfrm>
                <a:off x="3378200" y="5416550"/>
                <a:ext cx="1122363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/>
                  <a:t>10 -UNSUBSCRIBE</a:t>
                </a:r>
              </a:p>
            </p:txBody>
          </p:sp>
          <p:sp>
            <p:nvSpPr>
              <p:cNvPr id="55" name="BlokTextu 89"/>
              <p:cNvSpPr txBox="1">
                <a:spLocks noChangeArrowheads="1"/>
              </p:cNvSpPr>
              <p:nvPr/>
            </p:nvSpPr>
            <p:spPr bwMode="auto">
              <a:xfrm>
                <a:off x="3378200" y="5626100"/>
                <a:ext cx="969963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/>
                  <a:t>11 -UNSUBACK</a:t>
                </a:r>
              </a:p>
            </p:txBody>
          </p:sp>
          <p:cxnSp>
            <p:nvCxnSpPr>
              <p:cNvPr id="56" name="Rovná spojovacia šípka 55"/>
              <p:cNvCxnSpPr/>
              <p:nvPr/>
            </p:nvCxnSpPr>
            <p:spPr>
              <a:xfrm flipH="1">
                <a:off x="3303588" y="6078538"/>
                <a:ext cx="10810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BlokTextu 91"/>
              <p:cNvSpPr txBox="1">
                <a:spLocks noChangeArrowheads="1"/>
              </p:cNvSpPr>
              <p:nvPr/>
            </p:nvSpPr>
            <p:spPr bwMode="auto">
              <a:xfrm>
                <a:off x="3389313" y="5862638"/>
                <a:ext cx="1068387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k-SK" altLang="sk-SK"/>
                  <a:t>14 -DISCONNECT</a:t>
                </a:r>
              </a:p>
            </p:txBody>
          </p:sp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950" y="3627438"/>
                <a:ext cx="574675" cy="525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9" name="Rovná spojovacia šípka 58"/>
              <p:cNvCxnSpPr/>
              <p:nvPr/>
            </p:nvCxnSpPr>
            <p:spPr>
              <a:xfrm flipH="1">
                <a:off x="3303588" y="5646738"/>
                <a:ext cx="10810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468438"/>
            <a:ext cx="29845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BlokTextu 60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9769B83-8347-4900-A734-DF3A5EB2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II. IoT</a:t>
            </a:r>
            <a:r>
              <a:rPr lang="sk-SK" sz="4000" dirty="0"/>
              <a:t>(3)</a:t>
            </a:r>
            <a:r>
              <a:rPr lang="en-US" sz="4000" dirty="0"/>
              <a:t> -</a:t>
            </a:r>
            <a:r>
              <a:rPr lang="sk-SK" sz="4000" dirty="0"/>
              <a:t> </a:t>
            </a:r>
            <a:r>
              <a:rPr lang="en-US" sz="4000" dirty="0" err="1"/>
              <a:t>CoAP</a:t>
            </a:r>
            <a:endParaRPr lang="en-US" sz="40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3411538"/>
            <a:ext cx="52292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11238"/>
            <a:ext cx="5256213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ok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349375"/>
            <a:ext cx="20415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III. Model of </a:t>
            </a:r>
            <a:r>
              <a:rPr lang="en-US" dirty="0" err="1"/>
              <a:t>OPC</a:t>
            </a:r>
            <a:r>
              <a:rPr lang="en-US" dirty="0"/>
              <a:t> UA/</a:t>
            </a:r>
            <a:r>
              <a:rPr lang="en-US" dirty="0" err="1"/>
              <a:t>IoT</a:t>
            </a:r>
            <a:r>
              <a:rPr lang="en-US" dirty="0"/>
              <a:t> gateway (1)</a:t>
            </a:r>
            <a:endParaRPr lang="sk-SK" dirty="0"/>
          </a:p>
        </p:txBody>
      </p:sp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323528" y="1014413"/>
            <a:ext cx="7560841" cy="5033448"/>
            <a:chOff x="1809749" y="1014412"/>
            <a:chExt cx="7562137" cy="5033448"/>
          </a:xfrm>
        </p:grpSpPr>
        <p:sp>
          <p:nvSpPr>
            <p:cNvPr id="61" name="Kocka 83">
              <a:extLst>
                <a:ext uri="{FF2B5EF4-FFF2-40B4-BE49-F238E27FC236}">
                  <a16:creationId xmlns:a16="http://schemas.microsoft.com/office/drawing/2014/main" xmlns="" id="{65CCED9E-FC2E-47E3-9BD6-9013FA3C68D6}"/>
                </a:ext>
              </a:extLst>
            </p:cNvPr>
            <p:cNvSpPr/>
            <p:nvPr/>
          </p:nvSpPr>
          <p:spPr bwMode="auto">
            <a:xfrm rot="16200000">
              <a:off x="5223099" y="4186557"/>
              <a:ext cx="431800" cy="935197"/>
            </a:xfrm>
            <a:prstGeom prst="cub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Kocka 83">
              <a:extLst>
                <a:ext uri="{FF2B5EF4-FFF2-40B4-BE49-F238E27FC236}">
                  <a16:creationId xmlns:a16="http://schemas.microsoft.com/office/drawing/2014/main" xmlns="" id="{65CCED9E-FC2E-47E3-9BD6-9013FA3C68D6}"/>
                </a:ext>
              </a:extLst>
            </p:cNvPr>
            <p:cNvSpPr/>
            <p:nvPr/>
          </p:nvSpPr>
          <p:spPr bwMode="auto">
            <a:xfrm rot="16200000">
              <a:off x="3874684" y="4194888"/>
              <a:ext cx="431800" cy="935197"/>
            </a:xfrm>
            <a:prstGeom prst="cube">
              <a:avLst/>
            </a:prstGeom>
            <a:solidFill>
              <a:srgbClr val="D6D6F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6" name="Skupina 1"/>
            <p:cNvGrpSpPr>
              <a:grpSpLocks/>
            </p:cNvGrpSpPr>
            <p:nvPr/>
          </p:nvGrpSpPr>
          <p:grpSpPr bwMode="auto">
            <a:xfrm>
              <a:off x="1809749" y="1014412"/>
              <a:ext cx="7562137" cy="5033448"/>
              <a:chOff x="1928813" y="1117600"/>
              <a:chExt cx="7562137" cy="5034024"/>
            </a:xfrm>
          </p:grpSpPr>
          <p:grpSp>
            <p:nvGrpSpPr>
              <p:cNvPr id="10" name="Skupina 8219"/>
              <p:cNvGrpSpPr>
                <a:grpSpLocks/>
              </p:cNvGrpSpPr>
              <p:nvPr/>
            </p:nvGrpSpPr>
            <p:grpSpPr bwMode="auto">
              <a:xfrm>
                <a:off x="1928813" y="1117600"/>
                <a:ext cx="7562137" cy="5034024"/>
                <a:chOff x="1928307" y="1116885"/>
                <a:chExt cx="7563806" cy="5035147"/>
              </a:xfrm>
            </p:grpSpPr>
            <p:grpSp>
              <p:nvGrpSpPr>
                <p:cNvPr id="12" name="Skupina 100"/>
                <p:cNvGrpSpPr>
                  <a:grpSpLocks/>
                </p:cNvGrpSpPr>
                <p:nvPr/>
              </p:nvGrpSpPr>
              <p:grpSpPr bwMode="auto">
                <a:xfrm>
                  <a:off x="1928307" y="1116885"/>
                  <a:ext cx="7563806" cy="3328236"/>
                  <a:chOff x="2933225" y="1491594"/>
                  <a:chExt cx="7563806" cy="3328236"/>
                </a:xfrm>
              </p:grpSpPr>
              <p:pic>
                <p:nvPicPr>
                  <p:cNvPr id="4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33225" y="1491594"/>
                    <a:ext cx="5256584" cy="8082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5" name="Skupina 53"/>
                  <p:cNvGrpSpPr>
                    <a:grpSpLocks/>
                  </p:cNvGrpSpPr>
                  <p:nvPr/>
                </p:nvGrpSpPr>
                <p:grpSpPr bwMode="auto">
                  <a:xfrm>
                    <a:off x="3090938" y="1677394"/>
                    <a:ext cx="7406093" cy="3142436"/>
                    <a:chOff x="2714051" y="1737980"/>
                    <a:chExt cx="7406065" cy="3142581"/>
                  </a:xfrm>
                </p:grpSpPr>
                <p:grpSp>
                  <p:nvGrpSpPr>
                    <p:cNvPr id="46" name="Skupina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14051" y="1737980"/>
                      <a:ext cx="7406065" cy="3142581"/>
                      <a:chOff x="2714051" y="1737980"/>
                      <a:chExt cx="7406065" cy="3142581"/>
                    </a:xfrm>
                  </p:grpSpPr>
                  <p:sp>
                    <p:nvSpPr>
                      <p:cNvPr id="48" name="Kocka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88266" y="3406442"/>
                        <a:ext cx="4885234" cy="561244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rgbClr val="00B0F0"/>
                      </a:solidFill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endParaRPr lang="sk-SK" altLang="sk-SK"/>
                      </a:p>
                    </p:txBody>
                  </p:sp>
                  <p:sp>
                    <p:nvSpPr>
                      <p:cNvPr id="49" name="Kocka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93651" y="2513447"/>
                        <a:ext cx="7126465" cy="2160688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rgbClr val="E8BAAE"/>
                      </a:solidFill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endParaRPr lang="en-US" altLang="sk-SK"/>
                      </a:p>
                    </p:txBody>
                  </p:sp>
                  <p:sp>
                    <p:nvSpPr>
                      <p:cNvPr id="50" name="BlokTextu 10">
                        <a:extLst>
                          <a:ext uri="{FF2B5EF4-FFF2-40B4-BE49-F238E27FC236}">
                            <a16:creationId xmlns:a16="http://schemas.microsoft.com/office/drawing/2014/main" xmlns="" id="{28DB9CB7-77CF-4F26-925C-BFF2BFF8FE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194761" y="1737980"/>
                        <a:ext cx="3661280" cy="33868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sk-SK" sz="1600" dirty="0"/>
                          <a:t>Internet </a:t>
                        </a:r>
                        <a:r>
                          <a:rPr lang="en-GB" sz="1600" dirty="0"/>
                          <a:t>(</a:t>
                        </a:r>
                        <a:r>
                          <a:rPr lang="sk-SK" sz="1600" dirty="0"/>
                          <a:t>M2S, S2S – </a:t>
                        </a:r>
                        <a:r>
                          <a:rPr lang="sk-SK" sz="1600" dirty="0" err="1"/>
                          <a:t>Cloud</a:t>
                        </a:r>
                        <a:r>
                          <a:rPr lang="sk-SK" sz="1600" dirty="0"/>
                          <a:t>/</a:t>
                        </a:r>
                        <a:r>
                          <a:rPr lang="sk-SK" sz="1600" dirty="0" err="1"/>
                          <a:t>hosts</a:t>
                        </a:r>
                        <a:r>
                          <a:rPr lang="en-GB" sz="1600" dirty="0"/>
                          <a:t>)</a:t>
                        </a:r>
                      </a:p>
                    </p:txBody>
                  </p:sp>
                  <p:cxnSp>
                    <p:nvCxnSpPr>
                      <p:cNvPr id="51" name="Rovná spojnica 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714051" y="2436235"/>
                        <a:ext cx="5017868" cy="0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52" name="BlokTextu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24912" y="2247748"/>
                        <a:ext cx="1448588" cy="24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algn="ctr"/>
                        <a:r>
                          <a:rPr lang="en-GB" altLang="sk-SK" dirty="0">
                            <a:latin typeface="+mj-lt"/>
                          </a:rPr>
                          <a:t>Outward interface</a:t>
                        </a:r>
                      </a:p>
                    </p:txBody>
                  </p:sp>
                  <p:sp>
                    <p:nvSpPr>
                      <p:cNvPr id="53" name="BlokTextu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327934" y="4634246"/>
                        <a:ext cx="1452903" cy="24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algn="ctr"/>
                        <a:r>
                          <a:rPr lang="en-GB" altLang="sk-SK" dirty="0">
                            <a:latin typeface="+mj-lt"/>
                          </a:rPr>
                          <a:t>Inward</a:t>
                        </a:r>
                        <a:r>
                          <a:rPr lang="en-GB" altLang="sk-SK" dirty="0"/>
                          <a:t> interface</a:t>
                        </a:r>
                      </a:p>
                    </p:txBody>
                  </p:sp>
                  <p:sp>
                    <p:nvSpPr>
                      <p:cNvPr id="54" name="Plechovka 89">
                        <a:extLst>
                          <a:ext uri="{FF2B5EF4-FFF2-40B4-BE49-F238E27FC236}">
                            <a16:creationId xmlns:a16="http://schemas.microsoft.com/office/drawing/2014/main" xmlns="" id="{67E28AC2-2CBF-4A62-BF0E-907023A4A7D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7493422" y="3643760"/>
                        <a:ext cx="719417" cy="863931"/>
                      </a:xfrm>
                      <a:prstGeom prst="can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/>
                      </a:p>
                    </p:txBody>
                  </p:sp>
                  <p:sp>
                    <p:nvSpPr>
                      <p:cNvPr id="55" name="BlokTextu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267703" y="3954365"/>
                        <a:ext cx="1152133" cy="430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algn="ctr"/>
                        <a:r>
                          <a:rPr lang="sk-SK" altLang="sk-SK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</a:t>
                        </a:r>
                        <a:r>
                          <a:rPr lang="sk-SK" altLang="sk-SK" sz="1100" dirty="0" err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Mapping</a:t>
                        </a:r>
                        <a:r>
                          <a:rPr lang="sk-SK" altLang="sk-SK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table</a:t>
                        </a:r>
                        <a:endParaRPr lang="en-GB" altLang="sk-SK" sz="11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6" name="Obojsmerná zvislá šípka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73610" y="2167055"/>
                        <a:ext cx="140677" cy="1796294"/>
                      </a:xfrm>
                      <a:prstGeom prst="upDownArrow">
                        <a:avLst>
                          <a:gd name="adj1" fmla="val 50000"/>
                          <a:gd name="adj2" fmla="val 50012"/>
                        </a:avLst>
                      </a:prstGeom>
                      <a:solidFill>
                        <a:schemeClr val="tx1"/>
                      </a:solidFill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0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endParaRPr lang="en-US" altLang="sk-SK"/>
                      </a:p>
                    </p:txBody>
                  </p:sp>
                </p:grpSp>
                <p:sp>
                  <p:nvSpPr>
                    <p:cNvPr id="47" name="BlokTextu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89998" y="3013386"/>
                      <a:ext cx="1987212" cy="3078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1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1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1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1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1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sk-SK" altLang="sk-SK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</a:t>
                      </a:r>
                      <a:r>
                        <a:rPr lang="sk-SK" altLang="sk-S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altLang="sk-SK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</a:t>
                      </a:r>
                      <a:r>
                        <a:rPr lang="sk-SK" altLang="sk-S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sk-SK" altLang="sk-SK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IoT</a:t>
                      </a:r>
                      <a:r>
                        <a:rPr lang="sk-SK" altLang="sk-S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sk-S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Gateway</a:t>
                      </a:r>
                    </a:p>
                  </p:txBody>
                </p:sp>
              </p:grpSp>
            </p:grpSp>
            <p:sp>
              <p:nvSpPr>
                <p:cNvPr id="13" name="BlokTextu 39"/>
                <p:cNvSpPr txBox="1">
                  <a:spLocks noChangeArrowheads="1"/>
                </p:cNvSpPr>
                <p:nvPr/>
              </p:nvSpPr>
              <p:spPr bwMode="auto">
                <a:xfrm>
                  <a:off x="3021952" y="5867607"/>
                  <a:ext cx="96220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Partition</a:t>
                  </a:r>
                  <a:r>
                    <a:rPr lang="en-GB" altLang="sk-SK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-I</a:t>
                  </a:r>
                  <a:endParaRPr lang="en-GB" altLang="sk-SK" sz="1200" baseline="-25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Kocka 83">
                  <a:extLst>
                    <a:ext uri="{FF2B5EF4-FFF2-40B4-BE49-F238E27FC236}">
                      <a16:creationId xmlns:a16="http://schemas.microsoft.com/office/drawing/2014/main" xmlns="" id="{430C74AE-0AB7-47FB-A34D-D3021CD7A1D1}"/>
                    </a:ext>
                  </a:extLst>
                </p:cNvPr>
                <p:cNvSpPr/>
                <p:nvPr/>
              </p:nvSpPr>
              <p:spPr bwMode="auto">
                <a:xfrm rot="16200000">
                  <a:off x="2455576" y="4289755"/>
                  <a:ext cx="431946" cy="927464"/>
                </a:xfrm>
                <a:prstGeom prst="cube">
                  <a:avLst/>
                </a:prstGeom>
                <a:solidFill>
                  <a:srgbClr val="85FFE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cxnSp>
              <p:nvCxnSpPr>
                <p:cNvPr id="15" name="Straight Arrow Connector 109">
                  <a:extLst>
                    <a:ext uri="{FF2B5EF4-FFF2-40B4-BE49-F238E27FC236}">
                      <a16:creationId xmlns:a16="http://schemas.microsoft.com/office/drawing/2014/main" xmlns="" id="{4F818BEF-CCE6-4B99-98DF-5C060FDFDC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16171" y="3980113"/>
                  <a:ext cx="193751" cy="91629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10">
                  <a:extLst>
                    <a:ext uri="{FF2B5EF4-FFF2-40B4-BE49-F238E27FC236}">
                      <a16:creationId xmlns:a16="http://schemas.microsoft.com/office/drawing/2014/main" xmlns="" id="{B53A1D4A-ECD0-4C0F-B29B-F49459816D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74621" y="3989641"/>
                  <a:ext cx="487553" cy="54787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ám obrazu 41">
                  <a:extLst>
                    <a:ext uri="{FF2B5EF4-FFF2-40B4-BE49-F238E27FC236}">
                      <a16:creationId xmlns:a16="http://schemas.microsoft.com/office/drawing/2014/main" xmlns="" id="{5CFE32C4-381E-4F01-8B46-0B279A783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5266" y="3502115"/>
                  <a:ext cx="1222854" cy="487526"/>
                </a:xfrm>
                <a:prstGeom prst="bevel">
                  <a:avLst>
                    <a:gd name="adj" fmla="val 12500"/>
                  </a:avLst>
                </a:prstGeom>
                <a:solidFill>
                  <a:srgbClr val="85FFE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8" name="BlokTextu 42"/>
                <p:cNvSpPr txBox="1">
                  <a:spLocks noChangeArrowheads="1"/>
                </p:cNvSpPr>
                <p:nvPr/>
              </p:nvSpPr>
              <p:spPr bwMode="auto">
                <a:xfrm>
                  <a:off x="2530701" y="3598155"/>
                  <a:ext cx="1152132" cy="277092"/>
                </a:xfrm>
                <a:prstGeom prst="rect">
                  <a:avLst/>
                </a:prstGeom>
                <a:solidFill>
                  <a:srgbClr val="85F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 sz="1200" dirty="0" err="1">
                      <a:latin typeface="+mn-lt"/>
                    </a:rPr>
                    <a:t>OPC</a:t>
                  </a:r>
                  <a:r>
                    <a:rPr lang="sk-SK" altLang="sk-SK" sz="1200" dirty="0">
                      <a:latin typeface="+mn-lt"/>
                    </a:rPr>
                    <a:t> </a:t>
                  </a:r>
                  <a:r>
                    <a:rPr lang="sk-SK" altLang="sk-SK" sz="1200" dirty="0" err="1">
                      <a:latin typeface="+mn-lt"/>
                    </a:rPr>
                    <a:t>UA</a:t>
                  </a:r>
                  <a:endParaRPr lang="en-GB" altLang="sk-SK" sz="1200" dirty="0">
                    <a:latin typeface="+mn-lt"/>
                  </a:endParaRPr>
                </a:p>
              </p:txBody>
            </p:sp>
            <p:sp>
              <p:nvSpPr>
                <p:cNvPr id="19" name="Kocka 83">
                  <a:extLst>
                    <a:ext uri="{FF2B5EF4-FFF2-40B4-BE49-F238E27FC236}">
                      <a16:creationId xmlns:a16="http://schemas.microsoft.com/office/drawing/2014/main" xmlns="" id="{AEA291D8-6A45-440E-A818-DCD20456574D}"/>
                    </a:ext>
                  </a:extLst>
                </p:cNvPr>
                <p:cNvSpPr/>
                <p:nvPr/>
              </p:nvSpPr>
              <p:spPr bwMode="auto">
                <a:xfrm rot="16200000">
                  <a:off x="2788287" y="4639916"/>
                  <a:ext cx="431946" cy="935405"/>
                </a:xfrm>
                <a:prstGeom prst="cube">
                  <a:avLst/>
                </a:prstGeom>
                <a:solidFill>
                  <a:srgbClr val="85FFE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0" name="Kocka 83">
                  <a:extLst>
                    <a:ext uri="{FF2B5EF4-FFF2-40B4-BE49-F238E27FC236}">
                      <a16:creationId xmlns:a16="http://schemas.microsoft.com/office/drawing/2014/main" xmlns="" id="{E073C755-2DF5-46FC-94AB-5B7856EB1F77}"/>
                    </a:ext>
                  </a:extLst>
                </p:cNvPr>
                <p:cNvSpPr/>
                <p:nvPr/>
              </p:nvSpPr>
              <p:spPr bwMode="auto">
                <a:xfrm rot="16200000">
                  <a:off x="3185318" y="5001989"/>
                  <a:ext cx="431946" cy="919523"/>
                </a:xfrm>
                <a:prstGeom prst="cube">
                  <a:avLst/>
                </a:prstGeom>
                <a:solidFill>
                  <a:srgbClr val="85FFE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1" name="BlokTextu 39"/>
                <p:cNvSpPr txBox="1">
                  <a:spLocks noChangeArrowheads="1"/>
                </p:cNvSpPr>
                <p:nvPr/>
              </p:nvSpPr>
              <p:spPr bwMode="auto">
                <a:xfrm rot="160452">
                  <a:off x="3006488" y="5408272"/>
                  <a:ext cx="139642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sk-SK" altLang="sk-SK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1n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sk-SK" altLang="sk-SK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OPC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GB" altLang="sk-SK" sz="1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Rám obrazu 41">
                  <a:extLst>
                    <a:ext uri="{FF2B5EF4-FFF2-40B4-BE49-F238E27FC236}">
                      <a16:creationId xmlns:a16="http://schemas.microsoft.com/office/drawing/2014/main" xmlns="" id="{FECB04D1-22C7-4D49-B87F-39B481A52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9515" y="3510054"/>
                  <a:ext cx="1113275" cy="487527"/>
                </a:xfrm>
                <a:prstGeom prst="bevel">
                  <a:avLst>
                    <a:gd name="adj" fmla="val 12500"/>
                  </a:avLst>
                </a:prstGeom>
                <a:solidFill>
                  <a:srgbClr val="D6D6F5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BlokTextu 42"/>
                <p:cNvSpPr txBox="1">
                  <a:spLocks noChangeArrowheads="1"/>
                </p:cNvSpPr>
                <p:nvPr/>
              </p:nvSpPr>
              <p:spPr bwMode="auto">
                <a:xfrm>
                  <a:off x="3940762" y="3594010"/>
                  <a:ext cx="115213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 sz="1200" dirty="0" err="1">
                      <a:latin typeface="+mj-lt"/>
                    </a:rPr>
                    <a:t>MQTT</a:t>
                  </a:r>
                  <a:r>
                    <a:rPr lang="sk-SK" altLang="sk-SK" sz="1200" dirty="0">
                      <a:latin typeface="+mj-lt"/>
                    </a:rPr>
                    <a:t> Broker </a:t>
                  </a:r>
                  <a:endParaRPr lang="en-GB" altLang="sk-SK" sz="1200" dirty="0">
                    <a:latin typeface="+mj-lt"/>
                  </a:endParaRPr>
                </a:p>
              </p:txBody>
            </p:sp>
            <p:sp>
              <p:nvSpPr>
                <p:cNvPr id="24" name="BlokTextu 39"/>
                <p:cNvSpPr txBox="1">
                  <a:spLocks noChangeArrowheads="1"/>
                </p:cNvSpPr>
                <p:nvPr/>
              </p:nvSpPr>
              <p:spPr bwMode="auto">
                <a:xfrm>
                  <a:off x="2305779" y="4658165"/>
                  <a:ext cx="139642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sk-SK" altLang="sk-SK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sk-SK" altLang="sk-SK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OPC</a:t>
                  </a:r>
                  <a:r>
                    <a:rPr lang="sk-SK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GB" altLang="sk-SK" sz="1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BlokTextu 39"/>
                <p:cNvSpPr txBox="1">
                  <a:spLocks noChangeArrowheads="1"/>
                </p:cNvSpPr>
                <p:nvPr/>
              </p:nvSpPr>
              <p:spPr bwMode="auto">
                <a:xfrm rot="160452">
                  <a:off x="2651885" y="5005575"/>
                  <a:ext cx="139642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GB" altLang="sk-SK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sk-SK" altLang="sk-SK" sz="12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r>
                    <a:rPr lang="en-GB" altLang="sk-SK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sk-SK" altLang="sk-SK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OPC</a:t>
                  </a:r>
                  <a:r>
                    <a:rPr lang="en-GB" altLang="sk-SK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GB" altLang="sk-SK" sz="1200" baseline="-25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Straight Arrow Connector 109">
                  <a:extLst>
                    <a:ext uri="{FF2B5EF4-FFF2-40B4-BE49-F238E27FC236}">
                      <a16:creationId xmlns:a16="http://schemas.microsoft.com/office/drawing/2014/main" xmlns="" id="{64496623-E5FD-4AC6-B0B6-D42163FFE4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65403" y="3962645"/>
                  <a:ext cx="624132" cy="127678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BlokTextu 39"/>
                <p:cNvSpPr txBox="1">
                  <a:spLocks noChangeArrowheads="1"/>
                </p:cNvSpPr>
                <p:nvPr/>
              </p:nvSpPr>
              <p:spPr bwMode="auto">
                <a:xfrm>
                  <a:off x="4347728" y="5863454"/>
                  <a:ext cx="96220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Partition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sk-SK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endParaRPr lang="en-GB" altLang="sk-SK" sz="1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8" name="Straight Arrow Connector 110">
                  <a:extLst>
                    <a:ext uri="{FF2B5EF4-FFF2-40B4-BE49-F238E27FC236}">
                      <a16:creationId xmlns:a16="http://schemas.microsoft.com/office/drawing/2014/main" xmlns="" id="{868CC466-84CE-4CF3-BE02-921983C09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54803" y="4019814"/>
                  <a:ext cx="371621" cy="54787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109">
                  <a:extLst>
                    <a:ext uri="{FF2B5EF4-FFF2-40B4-BE49-F238E27FC236}">
                      <a16:creationId xmlns:a16="http://schemas.microsoft.com/office/drawing/2014/main" xmlns="" id="{E12EC8BC-5930-40FD-B70E-B4472E8BC4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2653" y="3992817"/>
                  <a:ext cx="713068" cy="1322834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ovná spojnica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67219" y="4432921"/>
                  <a:ext cx="6880630" cy="19189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1" name="BlokTextu 8210"/>
                <p:cNvSpPr txBox="1">
                  <a:spLocks noChangeArrowheads="1"/>
                </p:cNvSpPr>
                <p:nvPr/>
              </p:nvSpPr>
              <p:spPr bwMode="auto">
                <a:xfrm>
                  <a:off x="3007173" y="2206994"/>
                  <a:ext cx="32092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/>
                    <a:t>Y</a:t>
                  </a:r>
                  <a:r>
                    <a:rPr lang="sk-SK" altLang="sk-SK" baseline="-25000"/>
                    <a:t>1</a:t>
                  </a:r>
                </a:p>
              </p:txBody>
            </p:sp>
            <p:sp>
              <p:nvSpPr>
                <p:cNvPr id="32" name="BlokTextu 146"/>
                <p:cNvSpPr txBox="1">
                  <a:spLocks noChangeArrowheads="1"/>
                </p:cNvSpPr>
                <p:nvPr/>
              </p:nvSpPr>
              <p:spPr bwMode="auto">
                <a:xfrm>
                  <a:off x="4396137" y="2208941"/>
                  <a:ext cx="32092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/>
                    <a:t>Y</a:t>
                  </a:r>
                  <a:r>
                    <a:rPr lang="sk-SK" altLang="sk-SK" baseline="-25000"/>
                    <a:t>2</a:t>
                  </a:r>
                </a:p>
              </p:txBody>
            </p:sp>
            <p:sp>
              <p:nvSpPr>
                <p:cNvPr id="33" name="BlokTextu 147"/>
                <p:cNvSpPr txBox="1">
                  <a:spLocks noChangeArrowheads="1"/>
                </p:cNvSpPr>
                <p:nvPr/>
              </p:nvSpPr>
              <p:spPr bwMode="auto">
                <a:xfrm>
                  <a:off x="2377865" y="4222951"/>
                  <a:ext cx="3642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/>
                    <a:t>X</a:t>
                  </a:r>
                  <a:r>
                    <a:rPr lang="sk-SK" altLang="sk-SK" baseline="-25000"/>
                    <a:t>11</a:t>
                  </a:r>
                </a:p>
              </p:txBody>
            </p:sp>
            <p:sp>
              <p:nvSpPr>
                <p:cNvPr id="34" name="BlokTextu 149"/>
                <p:cNvSpPr txBox="1">
                  <a:spLocks noChangeArrowheads="1"/>
                </p:cNvSpPr>
                <p:nvPr/>
              </p:nvSpPr>
              <p:spPr bwMode="auto">
                <a:xfrm>
                  <a:off x="2767638" y="4221088"/>
                  <a:ext cx="3642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/>
                    <a:t>X</a:t>
                  </a:r>
                  <a:r>
                    <a:rPr lang="sk-SK" altLang="sk-SK" baseline="-25000"/>
                    <a:t>12</a:t>
                  </a:r>
                </a:p>
              </p:txBody>
            </p:sp>
            <p:sp>
              <p:nvSpPr>
                <p:cNvPr id="35" name="BlokTextu 150"/>
                <p:cNvSpPr txBox="1">
                  <a:spLocks noChangeArrowheads="1"/>
                </p:cNvSpPr>
                <p:nvPr/>
              </p:nvSpPr>
              <p:spPr bwMode="auto">
                <a:xfrm>
                  <a:off x="3219299" y="4229747"/>
                  <a:ext cx="36901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/>
                    <a:t>X</a:t>
                  </a:r>
                  <a:r>
                    <a:rPr lang="sk-SK" altLang="sk-SK" baseline="-25000"/>
                    <a:t>1n</a:t>
                  </a:r>
                </a:p>
              </p:txBody>
            </p:sp>
            <p:sp>
              <p:nvSpPr>
                <p:cNvPr id="36" name="BlokTextu 151"/>
                <p:cNvSpPr txBox="1">
                  <a:spLocks noChangeArrowheads="1"/>
                </p:cNvSpPr>
                <p:nvPr/>
              </p:nvSpPr>
              <p:spPr bwMode="auto">
                <a:xfrm>
                  <a:off x="3840097" y="4227608"/>
                  <a:ext cx="3642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/>
                    <a:t>X</a:t>
                  </a:r>
                  <a:r>
                    <a:rPr lang="sk-SK" altLang="sk-SK" baseline="-25000"/>
                    <a:t>21</a:t>
                  </a:r>
                </a:p>
              </p:txBody>
            </p:sp>
            <p:sp>
              <p:nvSpPr>
                <p:cNvPr id="37" name="BlokTextu 152"/>
                <p:cNvSpPr txBox="1">
                  <a:spLocks noChangeArrowheads="1"/>
                </p:cNvSpPr>
                <p:nvPr/>
              </p:nvSpPr>
              <p:spPr bwMode="auto">
                <a:xfrm>
                  <a:off x="4211960" y="4228226"/>
                  <a:ext cx="36420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/>
                    <a:t>X</a:t>
                  </a:r>
                  <a:r>
                    <a:rPr lang="sk-SK" altLang="sk-SK" baseline="-25000"/>
                    <a:t>22</a:t>
                  </a:r>
                </a:p>
              </p:txBody>
            </p:sp>
            <p:sp>
              <p:nvSpPr>
                <p:cNvPr id="38" name="BlokTextu 153"/>
                <p:cNvSpPr txBox="1">
                  <a:spLocks noChangeArrowheads="1"/>
                </p:cNvSpPr>
                <p:nvPr/>
              </p:nvSpPr>
              <p:spPr bwMode="auto">
                <a:xfrm>
                  <a:off x="4681812" y="4229005"/>
                  <a:ext cx="3914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/>
                    <a:t>X</a:t>
                  </a:r>
                  <a:r>
                    <a:rPr lang="sk-SK" altLang="sk-SK" baseline="-25000"/>
                    <a:t>2m</a:t>
                  </a:r>
                </a:p>
              </p:txBody>
            </p:sp>
            <p:sp>
              <p:nvSpPr>
                <p:cNvPr id="39" name="Kocka 83">
                  <a:extLst>
                    <a:ext uri="{FF2B5EF4-FFF2-40B4-BE49-F238E27FC236}">
                      <a16:creationId xmlns:a16="http://schemas.microsoft.com/office/drawing/2014/main" xmlns="" id="{CD85D9C1-0499-4B71-8BF4-813D97F5C7F8}"/>
                    </a:ext>
                  </a:extLst>
                </p:cNvPr>
                <p:cNvSpPr/>
                <p:nvPr/>
              </p:nvSpPr>
              <p:spPr bwMode="auto">
                <a:xfrm rot="16200000">
                  <a:off x="4225539" y="4604979"/>
                  <a:ext cx="431946" cy="935404"/>
                </a:xfrm>
                <a:prstGeom prst="cube">
                  <a:avLst/>
                </a:prstGeom>
                <a:solidFill>
                  <a:srgbClr val="D6D6F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0" name="BlokTextu 39"/>
                <p:cNvSpPr txBox="1">
                  <a:spLocks noChangeArrowheads="1"/>
                </p:cNvSpPr>
                <p:nvPr/>
              </p:nvSpPr>
              <p:spPr bwMode="auto">
                <a:xfrm rot="160452">
                  <a:off x="4041684" y="4997558"/>
                  <a:ext cx="139642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sk-SK" altLang="sk-SK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22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sk-SK" altLang="sk-SK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MQTT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GB" altLang="sk-SK" sz="1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Straight Arrow Connector 109">
                  <a:extLst>
                    <a:ext uri="{FF2B5EF4-FFF2-40B4-BE49-F238E27FC236}">
                      <a16:creationId xmlns:a16="http://schemas.microsoft.com/office/drawing/2014/main" xmlns="" id="{BCF2C70A-FEE7-47C5-AA86-03BCED698B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53422" y="4010286"/>
                  <a:ext cx="343035" cy="940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Kocka 83">
                  <a:extLst>
                    <a:ext uri="{FF2B5EF4-FFF2-40B4-BE49-F238E27FC236}">
                      <a16:creationId xmlns:a16="http://schemas.microsoft.com/office/drawing/2014/main" xmlns="" id="{88ED5071-0C7E-48C2-88A9-19259A04630D}"/>
                    </a:ext>
                  </a:extLst>
                </p:cNvPr>
                <p:cNvSpPr/>
                <p:nvPr/>
              </p:nvSpPr>
              <p:spPr bwMode="auto">
                <a:xfrm rot="16200000">
                  <a:off x="4606238" y="5017274"/>
                  <a:ext cx="431946" cy="919524"/>
                </a:xfrm>
                <a:prstGeom prst="cube">
                  <a:avLst/>
                </a:prstGeom>
                <a:solidFill>
                  <a:srgbClr val="D6D6F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3" name="BlokTextu 39"/>
                <p:cNvSpPr txBox="1">
                  <a:spLocks noChangeArrowheads="1"/>
                </p:cNvSpPr>
                <p:nvPr/>
              </p:nvSpPr>
              <p:spPr bwMode="auto">
                <a:xfrm>
                  <a:off x="4421840" y="5363603"/>
                  <a:ext cx="139642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GB" altLang="sk-SK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sk-SK" altLang="sk-SK" sz="12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2m</a:t>
                  </a:r>
                  <a:r>
                    <a:rPr lang="en-GB" altLang="sk-SK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sk-SK" altLang="sk-SK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MQTT</a:t>
                  </a:r>
                  <a:r>
                    <a:rPr lang="en-GB" altLang="sk-SK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GB" altLang="sk-SK" sz="1200" baseline="-25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Rám obrazu 41">
                  <a:extLst>
                    <a:ext uri="{FF2B5EF4-FFF2-40B4-BE49-F238E27FC236}">
                      <a16:creationId xmlns:a16="http://schemas.microsoft.com/office/drawing/2014/main" xmlns="" id="{FECB04D1-22C7-4D49-B87F-39B481A52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8228" y="3518087"/>
                  <a:ext cx="1206855" cy="487527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BlokTextu 42"/>
                <p:cNvSpPr txBox="1">
                  <a:spLocks noChangeArrowheads="1"/>
                </p:cNvSpPr>
                <p:nvPr/>
              </p:nvSpPr>
              <p:spPr bwMode="auto">
                <a:xfrm>
                  <a:off x="5289475" y="3602042"/>
                  <a:ext cx="1225608" cy="277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 sz="1200" dirty="0" err="1">
                      <a:latin typeface="+mj-lt"/>
                    </a:rPr>
                    <a:t>CoaAP</a:t>
                  </a:r>
                  <a:r>
                    <a:rPr lang="sk-SK" altLang="sk-SK" sz="1200" dirty="0">
                      <a:latin typeface="+mj-lt"/>
                    </a:rPr>
                    <a:t> Server </a:t>
                  </a:r>
                  <a:endParaRPr lang="en-GB" altLang="sk-SK" sz="1200" dirty="0">
                    <a:latin typeface="+mj-lt"/>
                  </a:endParaRPr>
                </a:p>
              </p:txBody>
            </p:sp>
            <p:cxnSp>
              <p:nvCxnSpPr>
                <p:cNvPr id="64" name="Straight Arrow Connector 110">
                  <a:extLst>
                    <a:ext uri="{FF2B5EF4-FFF2-40B4-BE49-F238E27FC236}">
                      <a16:creationId xmlns:a16="http://schemas.microsoft.com/office/drawing/2014/main" xmlns="" id="{868CC466-84CE-4CF3-BE02-921983C09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03515" y="4027847"/>
                  <a:ext cx="371621" cy="54787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BlokTextu 151"/>
                <p:cNvSpPr txBox="1">
                  <a:spLocks noChangeArrowheads="1"/>
                </p:cNvSpPr>
                <p:nvPr/>
              </p:nvSpPr>
              <p:spPr bwMode="auto">
                <a:xfrm>
                  <a:off x="5188810" y="4235641"/>
                  <a:ext cx="364345" cy="246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 dirty="0"/>
                    <a:t>X</a:t>
                  </a:r>
                  <a:r>
                    <a:rPr lang="sk-SK" altLang="sk-SK" baseline="-25000" dirty="0"/>
                    <a:t>31</a:t>
                  </a:r>
                </a:p>
              </p:txBody>
            </p:sp>
            <p:sp>
              <p:nvSpPr>
                <p:cNvPr id="66" name="BlokTextu 152"/>
                <p:cNvSpPr txBox="1">
                  <a:spLocks noChangeArrowheads="1"/>
                </p:cNvSpPr>
                <p:nvPr/>
              </p:nvSpPr>
              <p:spPr bwMode="auto">
                <a:xfrm>
                  <a:off x="5560673" y="4236258"/>
                  <a:ext cx="364345" cy="246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 dirty="0"/>
                    <a:t>X</a:t>
                  </a:r>
                  <a:r>
                    <a:rPr lang="sk-SK" altLang="sk-SK" baseline="-25000" dirty="0"/>
                    <a:t>32</a:t>
                  </a:r>
                </a:p>
              </p:txBody>
            </p:sp>
            <p:sp>
              <p:nvSpPr>
                <p:cNvPr id="67" name="BlokTextu 153"/>
                <p:cNvSpPr txBox="1">
                  <a:spLocks noChangeArrowheads="1"/>
                </p:cNvSpPr>
                <p:nvPr/>
              </p:nvSpPr>
              <p:spPr bwMode="auto">
                <a:xfrm>
                  <a:off x="6030525" y="4237038"/>
                  <a:ext cx="391608" cy="246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 dirty="0"/>
                    <a:t>X</a:t>
                  </a:r>
                  <a:r>
                    <a:rPr lang="sk-SK" altLang="sk-SK" baseline="-25000" dirty="0"/>
                    <a:t>3m</a:t>
                  </a:r>
                </a:p>
              </p:txBody>
            </p:sp>
            <p:sp>
              <p:nvSpPr>
                <p:cNvPr id="73" name="BlokTextu 39"/>
                <p:cNvSpPr txBox="1">
                  <a:spLocks noChangeArrowheads="1"/>
                </p:cNvSpPr>
                <p:nvPr/>
              </p:nvSpPr>
              <p:spPr bwMode="auto">
                <a:xfrm>
                  <a:off x="5709328" y="5874940"/>
                  <a:ext cx="962206" cy="277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Partition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sk-SK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J</a:t>
                  </a:r>
                  <a:endParaRPr lang="en-GB" altLang="sk-SK" sz="1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BlokTextu 146"/>
                <p:cNvSpPr txBox="1">
                  <a:spLocks noChangeArrowheads="1"/>
                </p:cNvSpPr>
                <p:nvPr/>
              </p:nvSpPr>
              <p:spPr bwMode="auto">
                <a:xfrm>
                  <a:off x="5857754" y="2209153"/>
                  <a:ext cx="321048" cy="246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sk-SK" altLang="sk-SK" dirty="0"/>
                    <a:t>Y</a:t>
                  </a:r>
                  <a:r>
                    <a:rPr lang="sk-SK" altLang="sk-SK" baseline="-25000" dirty="0"/>
                    <a:t>3</a:t>
                  </a:r>
                </a:p>
              </p:txBody>
            </p:sp>
            <p:sp>
              <p:nvSpPr>
                <p:cNvPr id="68" name="Kocka 83">
                  <a:extLst>
                    <a:ext uri="{FF2B5EF4-FFF2-40B4-BE49-F238E27FC236}">
                      <a16:creationId xmlns:a16="http://schemas.microsoft.com/office/drawing/2014/main" xmlns="" id="{CD85D9C1-0499-4B71-8BF4-813D97F5C7F8}"/>
                    </a:ext>
                  </a:extLst>
                </p:cNvPr>
                <p:cNvSpPr/>
                <p:nvPr/>
              </p:nvSpPr>
              <p:spPr bwMode="auto">
                <a:xfrm rot="16200000">
                  <a:off x="5620217" y="4639043"/>
                  <a:ext cx="431946" cy="935404"/>
                </a:xfrm>
                <a:prstGeom prst="cube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9" name="BlokTextu 68"/>
                <p:cNvSpPr txBox="1">
                  <a:spLocks noChangeArrowheads="1"/>
                </p:cNvSpPr>
                <p:nvPr/>
              </p:nvSpPr>
              <p:spPr bwMode="auto">
                <a:xfrm>
                  <a:off x="5433725" y="4995195"/>
                  <a:ext cx="1396423" cy="277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sk-SK" altLang="sk-SK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32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sk-SK" altLang="sk-SK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CoAP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GB" altLang="sk-SK" sz="1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Kocka 83">
                  <a:extLst>
                    <a:ext uri="{FF2B5EF4-FFF2-40B4-BE49-F238E27FC236}">
                      <a16:creationId xmlns:a16="http://schemas.microsoft.com/office/drawing/2014/main" xmlns="" id="{88ED5071-0C7E-48C2-88A9-19259A04630D}"/>
                    </a:ext>
                  </a:extLst>
                </p:cNvPr>
                <p:cNvSpPr/>
                <p:nvPr/>
              </p:nvSpPr>
              <p:spPr bwMode="auto">
                <a:xfrm rot="16200000">
                  <a:off x="5965253" y="5016919"/>
                  <a:ext cx="454988" cy="919524"/>
                </a:xfrm>
                <a:prstGeom prst="cube">
                  <a:avLst/>
                </a:prstGeom>
                <a:solidFill>
                  <a:srgbClr val="00B0F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71" name="BlokTextu 39"/>
                <p:cNvSpPr txBox="1">
                  <a:spLocks noChangeArrowheads="1"/>
                </p:cNvSpPr>
                <p:nvPr/>
              </p:nvSpPr>
              <p:spPr bwMode="auto">
                <a:xfrm>
                  <a:off x="5834936" y="5395682"/>
                  <a:ext cx="99183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sk-SK" altLang="sk-SK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3m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sk-SK" altLang="sk-SK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CoAP</a:t>
                  </a:r>
                  <a:r>
                    <a:rPr lang="en-GB" altLang="sk-SK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GB" altLang="sk-SK" sz="1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8" name="Straight Arrow Connector 109">
                  <a:extLst>
                    <a:ext uri="{FF2B5EF4-FFF2-40B4-BE49-F238E27FC236}">
                      <a16:creationId xmlns:a16="http://schemas.microsoft.com/office/drawing/2014/main" xmlns="" id="{BCF2C70A-FEE7-47C5-AA86-03BCED698B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0916" y="4027471"/>
                  <a:ext cx="343035" cy="9401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109">
                  <a:extLst>
                    <a:ext uri="{FF2B5EF4-FFF2-40B4-BE49-F238E27FC236}">
                      <a16:creationId xmlns:a16="http://schemas.microsoft.com/office/drawing/2014/main" xmlns="" id="{E12EC8BC-5930-40FD-B70E-B4472E8BC4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02015" y="4018259"/>
                  <a:ext cx="713068" cy="1322834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Rovná spojnica 23"/>
              <p:cNvCxnSpPr>
                <a:cxnSpLocks noChangeShapeType="1"/>
              </p:cNvCxnSpPr>
              <p:nvPr/>
            </p:nvCxnSpPr>
            <p:spPr bwMode="auto">
              <a:xfrm flipV="1">
                <a:off x="2202751" y="5874593"/>
                <a:ext cx="4660106" cy="252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Obojsmerná zvislá šípka 17"/>
            <p:cNvSpPr>
              <a:spLocks noChangeArrowheads="1"/>
            </p:cNvSpPr>
            <p:nvPr/>
          </p:nvSpPr>
          <p:spPr bwMode="auto">
            <a:xfrm>
              <a:off x="4225040" y="1796734"/>
              <a:ext cx="158047" cy="1625136"/>
            </a:xfrm>
            <a:prstGeom prst="upDownArrow">
              <a:avLst>
                <a:gd name="adj1" fmla="val 50000"/>
                <a:gd name="adj2" fmla="val 49985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sk-SK"/>
            </a:p>
          </p:txBody>
        </p:sp>
        <p:sp>
          <p:nvSpPr>
            <p:cNvPr id="8" name="BlokTextu 39"/>
            <p:cNvSpPr txBox="1">
              <a:spLocks noChangeArrowheads="1"/>
            </p:cNvSpPr>
            <p:nvPr/>
          </p:nvSpPr>
          <p:spPr bwMode="auto">
            <a:xfrm>
              <a:off x="3698076" y="4517860"/>
              <a:ext cx="1396115" cy="27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sk-SK" sz="12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sk-SK" altLang="sk-SK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r>
                <a:rPr lang="en-GB" altLang="sk-SK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sk-SK" altLang="sk-SK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MQTT</a:t>
              </a:r>
              <a:r>
                <a:rPr lang="en-GB" altLang="sk-SK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altLang="sk-SK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BlokTextu 42"/>
            <p:cNvSpPr txBox="1">
              <a:spLocks noChangeArrowheads="1"/>
            </p:cNvSpPr>
            <p:nvPr/>
          </p:nvSpPr>
          <p:spPr bwMode="auto">
            <a:xfrm>
              <a:off x="4355428" y="2923834"/>
              <a:ext cx="15240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sk-SK" sz="1200" dirty="0" err="1">
                  <a:latin typeface="+mj-lt"/>
                </a:rPr>
                <a:t>Gateway</a:t>
              </a:r>
              <a:r>
                <a:rPr lang="sk-SK" altLang="sk-SK" sz="1200" dirty="0">
                  <a:latin typeface="+mj-lt"/>
                </a:rPr>
                <a:t> </a:t>
              </a:r>
              <a:r>
                <a:rPr lang="en-US" altLang="sk-SK" sz="1200" dirty="0">
                  <a:latin typeface="+mj-lt"/>
                </a:rPr>
                <a:t>Kernel</a:t>
              </a:r>
              <a:endParaRPr lang="en-GB" altLang="sk-SK" sz="1200" dirty="0">
                <a:latin typeface="+mj-lt"/>
              </a:endParaRPr>
            </a:p>
          </p:txBody>
        </p:sp>
        <p:sp>
          <p:nvSpPr>
            <p:cNvPr id="72" name="BlokTextu 39"/>
            <p:cNvSpPr txBox="1">
              <a:spLocks noChangeArrowheads="1"/>
            </p:cNvSpPr>
            <p:nvPr/>
          </p:nvSpPr>
          <p:spPr bwMode="auto">
            <a:xfrm>
              <a:off x="5020643" y="4522084"/>
              <a:ext cx="13961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sk-SK" sz="12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sk-SK" altLang="sk-SK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en-GB" altLang="sk-SK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sk-SK" altLang="sk-SK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CoAP</a:t>
              </a:r>
              <a:r>
                <a:rPr lang="en-GB" altLang="sk-SK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altLang="sk-SK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bojsmerná zvislá šípka 17"/>
            <p:cNvSpPr>
              <a:spLocks noChangeArrowheads="1"/>
            </p:cNvSpPr>
            <p:nvPr/>
          </p:nvSpPr>
          <p:spPr bwMode="auto">
            <a:xfrm>
              <a:off x="5686334" y="1712275"/>
              <a:ext cx="140646" cy="1709806"/>
            </a:xfrm>
            <a:prstGeom prst="upDownArrow">
              <a:avLst>
                <a:gd name="adj1" fmla="val 50000"/>
                <a:gd name="adj2" fmla="val 49985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sk-SK"/>
            </a:p>
          </p:txBody>
        </p:sp>
      </p:grpSp>
      <p:sp>
        <p:nvSpPr>
          <p:cNvPr id="57" name="Obdĺžnik 56">
            <a:extLst>
              <a:ext uri="{FF2B5EF4-FFF2-40B4-BE49-F238E27FC236}">
                <a16:creationId xmlns:a16="http://schemas.microsoft.com/office/drawing/2014/main" xmlns="" id="{D931E207-8620-4582-B4C9-20288CADBC8C}"/>
              </a:ext>
            </a:extLst>
          </p:cNvPr>
          <p:cNvSpPr/>
          <p:nvPr/>
        </p:nvSpPr>
        <p:spPr>
          <a:xfrm>
            <a:off x="6565392" y="4350149"/>
            <a:ext cx="2482830" cy="17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>
                <a:solidFill>
                  <a:schemeClr val="accent2"/>
                </a:solidFill>
                <a:ea typeface="SimSun" panose="02010600030101010101" pitchFamily="2" charset="-122"/>
              </a:rPr>
              <a:t>N</a:t>
            </a:r>
            <a:r>
              <a:rPr lang="en-US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1i</a:t>
            </a:r>
            <a:r>
              <a:rPr lang="sk-SK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 </a:t>
            </a:r>
            <a:r>
              <a:rPr lang="en-US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- </a:t>
            </a:r>
            <a:r>
              <a:rPr lang="en-US" sz="1400" spc="-5" dirty="0" err="1">
                <a:solidFill>
                  <a:schemeClr val="accent2"/>
                </a:solidFill>
                <a:ea typeface="SimSun" panose="02010600030101010101" pitchFamily="2" charset="-122"/>
              </a:rPr>
              <a:t>OPC</a:t>
            </a:r>
            <a:r>
              <a:rPr lang="sk-SK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 device</a:t>
            </a:r>
          </a:p>
          <a:p>
            <a:pPr marL="457200" indent="-45720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>
                <a:solidFill>
                  <a:schemeClr val="accent2"/>
                </a:solidFill>
                <a:ea typeface="SimSun" panose="02010600030101010101" pitchFamily="2" charset="-122"/>
              </a:rPr>
              <a:t>N</a:t>
            </a:r>
            <a:r>
              <a:rPr lang="en-US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2i</a:t>
            </a:r>
            <a:r>
              <a:rPr lang="sk-SK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 </a:t>
            </a:r>
            <a:r>
              <a:rPr lang="en-US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- </a:t>
            </a:r>
            <a:r>
              <a:rPr lang="en-US" sz="1400" spc="-5" dirty="0" err="1">
                <a:solidFill>
                  <a:schemeClr val="accent2"/>
                </a:solidFill>
                <a:ea typeface="SimSun" panose="02010600030101010101" pitchFamily="2" charset="-122"/>
              </a:rPr>
              <a:t>MQTT</a:t>
            </a:r>
            <a:r>
              <a:rPr lang="sk-SK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 device</a:t>
            </a:r>
          </a:p>
          <a:p>
            <a:pPr marL="457200" indent="-45720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>
                <a:solidFill>
                  <a:schemeClr val="accent2"/>
                </a:solidFill>
                <a:ea typeface="SimSun" panose="02010600030101010101" pitchFamily="2" charset="-122"/>
              </a:rPr>
              <a:t>N</a:t>
            </a:r>
            <a:r>
              <a:rPr lang="sk-SK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r>
              <a:rPr lang="en-US" sz="1400" i="1" spc="-5" baseline="-25000" dirty="0" err="1">
                <a:solidFill>
                  <a:schemeClr val="accent2"/>
                </a:solidFill>
                <a:ea typeface="SimSun" panose="02010600030101010101" pitchFamily="2" charset="-122"/>
              </a:rPr>
              <a:t>i</a:t>
            </a:r>
            <a:r>
              <a:rPr lang="sk-SK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 </a:t>
            </a:r>
            <a:r>
              <a:rPr lang="en-US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- </a:t>
            </a:r>
            <a:r>
              <a:rPr lang="sk-SK" sz="1400" spc="-5" dirty="0" err="1">
                <a:solidFill>
                  <a:schemeClr val="accent2"/>
                </a:solidFill>
                <a:ea typeface="SimSun" panose="02010600030101010101" pitchFamily="2" charset="-122"/>
              </a:rPr>
              <a:t>CoAP</a:t>
            </a:r>
            <a:r>
              <a:rPr lang="sk-SK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 device</a:t>
            </a:r>
          </a:p>
          <a:p>
            <a:pPr marL="457200" indent="-45720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>
                <a:solidFill>
                  <a:schemeClr val="accent2"/>
                </a:solidFill>
                <a:ea typeface="SimSun" panose="02010600030101010101" pitchFamily="2" charset="-122"/>
              </a:rPr>
              <a:t>X</a:t>
            </a:r>
            <a:r>
              <a:rPr lang="en-US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1j</a:t>
            </a:r>
            <a:r>
              <a:rPr lang="sk-SK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 </a:t>
            </a:r>
            <a:r>
              <a:rPr lang="sk-SK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- </a:t>
            </a:r>
            <a:r>
              <a:rPr lang="en-US" sz="1400" spc="-5" dirty="0" err="1">
                <a:solidFill>
                  <a:schemeClr val="accent2"/>
                </a:solidFill>
                <a:ea typeface="SimSun" panose="02010600030101010101" pitchFamily="2" charset="-122"/>
              </a:rPr>
              <a:t>OPC</a:t>
            </a:r>
            <a:r>
              <a:rPr lang="en-US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 message  </a:t>
            </a:r>
            <a:endParaRPr lang="sk-SK" sz="1400" spc="-5" dirty="0">
              <a:solidFill>
                <a:schemeClr val="accent2"/>
              </a:solidFill>
              <a:ea typeface="SimSun" panose="02010600030101010101" pitchFamily="2" charset="-122"/>
            </a:endParaRPr>
          </a:p>
          <a:p>
            <a:pPr marL="457200" indent="-45720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>
                <a:solidFill>
                  <a:schemeClr val="accent2"/>
                </a:solidFill>
                <a:ea typeface="SimSun" panose="02010600030101010101" pitchFamily="2" charset="-122"/>
              </a:rPr>
              <a:t>X</a:t>
            </a:r>
            <a:r>
              <a:rPr lang="en-US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2j</a:t>
            </a:r>
            <a:r>
              <a:rPr lang="sk-SK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 </a:t>
            </a:r>
            <a:r>
              <a:rPr lang="sk-SK" sz="1400" i="1" spc="-5" dirty="0">
                <a:solidFill>
                  <a:schemeClr val="accent2"/>
                </a:solidFill>
                <a:ea typeface="SimSun" panose="02010600030101010101" pitchFamily="2" charset="-122"/>
              </a:rPr>
              <a:t>-</a:t>
            </a:r>
            <a:r>
              <a:rPr lang="sk-SK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 </a:t>
            </a:r>
            <a:r>
              <a:rPr lang="en-US" sz="1400" spc="-5" dirty="0" err="1">
                <a:solidFill>
                  <a:schemeClr val="accent2"/>
                </a:solidFill>
                <a:ea typeface="SimSun" panose="02010600030101010101" pitchFamily="2" charset="-122"/>
              </a:rPr>
              <a:t>MQTT</a:t>
            </a:r>
            <a:r>
              <a:rPr lang="en-US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 message</a:t>
            </a:r>
            <a:endParaRPr lang="sk-SK" sz="1400" spc="-5" dirty="0">
              <a:solidFill>
                <a:schemeClr val="accent2"/>
              </a:solidFill>
              <a:ea typeface="SimSun" panose="02010600030101010101" pitchFamily="2" charset="-122"/>
            </a:endParaRPr>
          </a:p>
          <a:p>
            <a:pPr marL="457200" indent="-45720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400" i="1" spc="-5" dirty="0">
                <a:solidFill>
                  <a:schemeClr val="accent2"/>
                </a:solidFill>
                <a:ea typeface="SimSun" panose="02010600030101010101" pitchFamily="2" charset="-122"/>
              </a:rPr>
              <a:t>X</a:t>
            </a:r>
            <a:r>
              <a:rPr lang="sk-SK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3</a:t>
            </a:r>
            <a:r>
              <a:rPr lang="en-US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j</a:t>
            </a:r>
            <a:r>
              <a:rPr lang="sk-SK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 </a:t>
            </a:r>
            <a:r>
              <a:rPr lang="sk-SK" sz="1400" i="1" spc="-5" dirty="0">
                <a:solidFill>
                  <a:schemeClr val="accent2"/>
                </a:solidFill>
                <a:ea typeface="SimSun" panose="02010600030101010101" pitchFamily="2" charset="-122"/>
              </a:rPr>
              <a:t>-</a:t>
            </a:r>
            <a:r>
              <a:rPr lang="sk-SK" sz="1400" i="1" spc="-5" baseline="-25000" dirty="0">
                <a:solidFill>
                  <a:schemeClr val="accent2"/>
                </a:solidFill>
                <a:ea typeface="SimSun" panose="02010600030101010101" pitchFamily="2" charset="-122"/>
              </a:rPr>
              <a:t> </a:t>
            </a:r>
            <a:r>
              <a:rPr lang="sk-SK" sz="1400" spc="-5" dirty="0" err="1">
                <a:solidFill>
                  <a:schemeClr val="accent2"/>
                </a:solidFill>
                <a:ea typeface="SimSun" panose="02010600030101010101" pitchFamily="2" charset="-122"/>
              </a:rPr>
              <a:t>CoAP</a:t>
            </a:r>
            <a:r>
              <a:rPr lang="sk-SK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 </a:t>
            </a:r>
            <a:r>
              <a:rPr lang="en-US" sz="1400" spc="-5" dirty="0">
                <a:solidFill>
                  <a:schemeClr val="accent2"/>
                </a:solidFill>
                <a:ea typeface="SimSun" panose="02010600030101010101" pitchFamily="2" charset="-122"/>
              </a:rPr>
              <a:t>message </a:t>
            </a:r>
            <a:endParaRPr lang="sk-SK" sz="1400" spc="-5" dirty="0">
              <a:solidFill>
                <a:schemeClr val="accent2"/>
              </a:solidFill>
              <a:ea typeface="SimSun" panose="02010600030101010101" pitchFamily="2" charset="-122"/>
            </a:endParaRPr>
          </a:p>
        </p:txBody>
      </p:sp>
      <p:sp>
        <p:nvSpPr>
          <p:cNvPr id="74" name="BlokTextu 73"/>
          <p:cNvSpPr txBox="1"/>
          <p:nvPr/>
        </p:nvSpPr>
        <p:spPr>
          <a:xfrm>
            <a:off x="1115616" y="630932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SAMI 2021</a:t>
            </a:r>
            <a:r>
              <a:rPr lang="sk-SK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January 21-23, 2021 in </a:t>
            </a:r>
            <a:r>
              <a:rPr lang="en-US" sz="1400" i="1" dirty="0" err="1">
                <a:solidFill>
                  <a:schemeClr val="bg1"/>
                </a:solidFill>
              </a:rPr>
              <a:t>Herl'any</a:t>
            </a:r>
            <a:r>
              <a:rPr lang="en-US" sz="1400" i="1" dirty="0">
                <a:solidFill>
                  <a:schemeClr val="bg1"/>
                </a:solidFill>
              </a:rPr>
              <a:t>, Slovakia</a:t>
            </a:r>
            <a:endParaRPr lang="sk-SK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78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A2F4A196-91A4-4B48-B3C4-90634CD7CAD2}" vid="{34993FA6-2CFB-45AD-8018-A18B23F2E869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Application>Microsoft Office PowerPoint</Application>
  <PresentationFormat>On-screen Show (4:3)</PresentationFormat>
  <Paragraphs>246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Wingdings</vt:lpstr>
      <vt:lpstr>Motív Office</vt:lpstr>
      <vt:lpstr>Extended  gateway model for  OPC UA/IoT device integration</vt:lpstr>
      <vt:lpstr>Content</vt:lpstr>
      <vt:lpstr>Introduction</vt:lpstr>
      <vt:lpstr>I. OPC UA(1) </vt:lpstr>
      <vt:lpstr>I. OPC UA(2)</vt:lpstr>
      <vt:lpstr>II. IoT(1) – Application protocols  </vt:lpstr>
      <vt:lpstr>II. IoT(2) - MQTT</vt:lpstr>
      <vt:lpstr>II. IoT(3) - CoAP</vt:lpstr>
      <vt:lpstr>III. Model of OPC UA/IoT gateway (1)</vt:lpstr>
      <vt:lpstr>PowerPoint Presentation</vt:lpstr>
      <vt:lpstr>PowerPoint Presentation</vt:lpstr>
      <vt:lpstr>III. Model of OPC UA/IoT gateway (4)</vt:lpstr>
      <vt:lpstr>III. Model of OPC UA/IoT gateway (5)</vt:lpstr>
      <vt:lpstr>IV.  Validation of OPC UA/IoT gateway (1)</vt:lpstr>
      <vt:lpstr>IV.  Validation of OPC UA/IoT gateway(2)</vt:lpstr>
      <vt:lpstr>Conclusion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Modelovanie a simulácia riadiacich systémov</dc:title>
  <dc:creator>Ing. Roman Michalík</dc:creator>
  <cp:lastModifiedBy>Szakál Anikó</cp:lastModifiedBy>
  <cp:revision>841</cp:revision>
  <cp:lastPrinted>2019-07-03T10:49:06Z</cp:lastPrinted>
  <dcterms:created xsi:type="dcterms:W3CDTF">2016-11-18T13:26:34Z</dcterms:created>
  <dcterms:modified xsi:type="dcterms:W3CDTF">2021-01-13T09:50:44Z</dcterms:modified>
  <cp:category>predmet</cp:category>
</cp:coreProperties>
</file>